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handoutMasterIdLst>
    <p:handoutMasterId r:id="rId52"/>
  </p:handoutMasterIdLst>
  <p:sldIdLst>
    <p:sldId id="342" r:id="rId2"/>
    <p:sldId id="344" r:id="rId3"/>
    <p:sldId id="345" r:id="rId4"/>
    <p:sldId id="346" r:id="rId5"/>
    <p:sldId id="347" r:id="rId6"/>
    <p:sldId id="349" r:id="rId7"/>
    <p:sldId id="353" r:id="rId8"/>
    <p:sldId id="351" r:id="rId9"/>
    <p:sldId id="348" r:id="rId10"/>
    <p:sldId id="350" r:id="rId11"/>
    <p:sldId id="356" r:id="rId12"/>
    <p:sldId id="357" r:id="rId13"/>
    <p:sldId id="352" r:id="rId14"/>
    <p:sldId id="359" r:id="rId15"/>
    <p:sldId id="361" r:id="rId16"/>
    <p:sldId id="371" r:id="rId17"/>
    <p:sldId id="372" r:id="rId18"/>
    <p:sldId id="360" r:id="rId19"/>
    <p:sldId id="367" r:id="rId20"/>
    <p:sldId id="364" r:id="rId21"/>
    <p:sldId id="365" r:id="rId22"/>
    <p:sldId id="366" r:id="rId23"/>
    <p:sldId id="368" r:id="rId24"/>
    <p:sldId id="369" r:id="rId25"/>
    <p:sldId id="370" r:id="rId26"/>
    <p:sldId id="374" r:id="rId27"/>
    <p:sldId id="390" r:id="rId28"/>
    <p:sldId id="354" r:id="rId29"/>
    <p:sldId id="385" r:id="rId30"/>
    <p:sldId id="355" r:id="rId31"/>
    <p:sldId id="358" r:id="rId32"/>
    <p:sldId id="384" r:id="rId33"/>
    <p:sldId id="383" r:id="rId34"/>
    <p:sldId id="386" r:id="rId35"/>
    <p:sldId id="387" r:id="rId36"/>
    <p:sldId id="388" r:id="rId37"/>
    <p:sldId id="389" r:id="rId38"/>
    <p:sldId id="375" r:id="rId39"/>
    <p:sldId id="376" r:id="rId40"/>
    <p:sldId id="377" r:id="rId41"/>
    <p:sldId id="380" r:id="rId42"/>
    <p:sldId id="381" r:id="rId43"/>
    <p:sldId id="382" r:id="rId44"/>
    <p:sldId id="378" r:id="rId45"/>
    <p:sldId id="379" r:id="rId46"/>
    <p:sldId id="391" r:id="rId47"/>
    <p:sldId id="392" r:id="rId48"/>
    <p:sldId id="393" r:id="rId49"/>
    <p:sldId id="394" r:id="rId50"/>
  </p:sldIdLst>
  <p:sldSz cx="9144000" cy="6858000" type="screen4x3"/>
  <p:notesSz cx="6794500" cy="9982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248" autoAdjust="0"/>
    <p:restoredTop sz="94676" autoAdjust="0"/>
  </p:normalViewPr>
  <p:slideViewPr>
    <p:cSldViewPr>
      <p:cViewPr>
        <p:scale>
          <a:sx n="70" d="100"/>
          <a:sy n="70" d="100"/>
        </p:scale>
        <p:origin x="-414" y="-90"/>
      </p:cViewPr>
      <p:guideLst>
        <p:guide orient="horz" pos="2160"/>
        <p:guide pos="2880"/>
      </p:guideLst>
    </p:cSldViewPr>
  </p:slideViewPr>
  <p:outlineViewPr>
    <p:cViewPr>
      <p:scale>
        <a:sx n="33" d="100"/>
        <a:sy n="33" d="100"/>
      </p:scale>
      <p:origin x="24" y="21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p:cNvSpPr txBox="1">
            <a:spLocks noGrp="1"/>
          </p:cNvSpPr>
          <p:nvPr>
            <p:ph type="hdr" sz="quarter"/>
          </p:nvPr>
        </p:nvSpPr>
        <p:spPr>
          <a:xfrm>
            <a:off x="0" y="0"/>
            <a:ext cx="2944816" cy="498476"/>
          </a:xfrm>
          <a:prstGeom prst="rect">
            <a:avLst/>
          </a:prstGeom>
          <a:noFill/>
          <a:ln>
            <a:noFill/>
          </a:ln>
        </p:spPr>
        <p:txBody>
          <a:bodyPr vert="horz" wrap="square" lIns="88495" tIns="44247" rIns="88495" bIns="44247" anchor="t" anchorCtr="0" compatLnSpc="1"/>
          <a:lstStyle/>
          <a:p>
            <a:pPr marL="0" marR="0" lvl="0" indent="0" algn="l" defTabSz="884233"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cs-CZ" sz="1200" b="0" i="0" u="none" strike="noStrike" kern="1200" cap="none" spc="0" baseline="0">
              <a:solidFill>
                <a:srgbClr val="000000"/>
              </a:solidFill>
              <a:uFillTx/>
              <a:latin typeface="Calibri" pitchFamily="34"/>
            </a:endParaRPr>
          </a:p>
        </p:txBody>
      </p:sp>
      <p:sp>
        <p:nvSpPr>
          <p:cNvPr id="3" name="Rectangle 3"/>
          <p:cNvSpPr txBox="1">
            <a:spLocks noGrp="1"/>
          </p:cNvSpPr>
          <p:nvPr>
            <p:ph type="dt" sz="quarter" idx="1"/>
          </p:nvPr>
        </p:nvSpPr>
        <p:spPr>
          <a:xfrm>
            <a:off x="3848096" y="0"/>
            <a:ext cx="2944816" cy="498476"/>
          </a:xfrm>
          <a:prstGeom prst="rect">
            <a:avLst/>
          </a:prstGeom>
          <a:noFill/>
          <a:ln>
            <a:noFill/>
          </a:ln>
        </p:spPr>
        <p:txBody>
          <a:bodyPr vert="horz" wrap="square" lIns="88495" tIns="44247" rIns="88495" bIns="44247" anchor="t" anchorCtr="0" compatLnSpc="1"/>
          <a:lstStyle/>
          <a:p>
            <a:pPr marL="0" marR="0" lvl="0" indent="0" algn="r" defTabSz="884233"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78830ABF-F9CB-48A4-BA29-E1994D73E313}" type="datetime1">
              <a:rPr lang="cs-CZ" sz="1200" b="0" i="0" u="none" strike="noStrike" kern="1200" cap="none" spc="0" baseline="0">
                <a:solidFill>
                  <a:srgbClr val="000000"/>
                </a:solidFill>
                <a:uFillTx/>
                <a:latin typeface="Calibri" pitchFamily="34"/>
              </a:rPr>
              <a:pPr marL="0" marR="0" lvl="0" indent="0" algn="r" defTabSz="884233" rtl="0" fontAlgn="auto" hangingPunct="0">
                <a:lnSpc>
                  <a:spcPct val="100000"/>
                </a:lnSpc>
                <a:spcBef>
                  <a:spcPts val="0"/>
                </a:spcBef>
                <a:spcAft>
                  <a:spcPts val="0"/>
                </a:spcAft>
                <a:buNone/>
                <a:tabLst/>
                <a:defRPr sz="1800" b="0" i="0" u="none" strike="noStrike" kern="0" cap="none" spc="0" baseline="0">
                  <a:solidFill>
                    <a:srgbClr val="000000"/>
                  </a:solidFill>
                  <a:uFillTx/>
                </a:defRPr>
              </a:pPr>
              <a:t>16.3.2015</a:t>
            </a:fld>
            <a:endParaRPr lang="cs-CZ" sz="1200" b="0" i="0" u="none" strike="noStrike" kern="1200" cap="none" spc="0" baseline="0">
              <a:solidFill>
                <a:srgbClr val="000000"/>
              </a:solidFill>
              <a:uFillTx/>
              <a:latin typeface="Calibri" pitchFamily="34"/>
            </a:endParaRPr>
          </a:p>
        </p:txBody>
      </p:sp>
      <p:sp>
        <p:nvSpPr>
          <p:cNvPr id="4" name="Rectangle 4"/>
          <p:cNvSpPr txBox="1">
            <a:spLocks noGrp="1"/>
          </p:cNvSpPr>
          <p:nvPr>
            <p:ph type="ftr" sz="quarter" idx="2"/>
          </p:nvPr>
        </p:nvSpPr>
        <p:spPr>
          <a:xfrm>
            <a:off x="0" y="9482135"/>
            <a:ext cx="2944816" cy="498476"/>
          </a:xfrm>
          <a:prstGeom prst="rect">
            <a:avLst/>
          </a:prstGeom>
          <a:noFill/>
          <a:ln>
            <a:noFill/>
          </a:ln>
        </p:spPr>
        <p:txBody>
          <a:bodyPr vert="horz" wrap="square" lIns="88495" tIns="44247" rIns="88495" bIns="44247" anchor="b" anchorCtr="0" compatLnSpc="1"/>
          <a:lstStyle/>
          <a:p>
            <a:pPr marL="0" marR="0" lvl="0" indent="0" algn="l" defTabSz="884233"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cs-CZ" sz="1200" b="0" i="0" u="none" strike="noStrike" kern="1200" cap="none" spc="0" baseline="0">
              <a:solidFill>
                <a:srgbClr val="000000"/>
              </a:solidFill>
              <a:uFillTx/>
              <a:latin typeface="Calibri" pitchFamily="34"/>
            </a:endParaRPr>
          </a:p>
        </p:txBody>
      </p:sp>
      <p:sp>
        <p:nvSpPr>
          <p:cNvPr id="5" name="Rectangle 5"/>
          <p:cNvSpPr txBox="1">
            <a:spLocks noGrp="1"/>
          </p:cNvSpPr>
          <p:nvPr>
            <p:ph type="sldNum" sz="quarter" idx="3"/>
          </p:nvPr>
        </p:nvSpPr>
        <p:spPr>
          <a:xfrm>
            <a:off x="3848096" y="9482135"/>
            <a:ext cx="2944816" cy="498476"/>
          </a:xfrm>
          <a:prstGeom prst="rect">
            <a:avLst/>
          </a:prstGeom>
          <a:noFill/>
          <a:ln>
            <a:noFill/>
          </a:ln>
        </p:spPr>
        <p:txBody>
          <a:bodyPr vert="horz" wrap="square" lIns="88495" tIns="44247" rIns="88495" bIns="44247" anchor="b" anchorCtr="0" compatLnSpc="1"/>
          <a:lstStyle/>
          <a:p>
            <a:pPr marL="0" marR="0" lvl="0" indent="0" algn="r" defTabSz="884233"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A40440C-3F33-498D-BCD3-487BA09ECA5E}" type="slidenum">
              <a:rPr/>
              <a:pPr marL="0" marR="0" lvl="0" indent="0" algn="r" defTabSz="884233" rtl="0" fontAlgn="auto" hangingPunct="0">
                <a:lnSpc>
                  <a:spcPct val="100000"/>
                </a:lnSpc>
                <a:spcBef>
                  <a:spcPts val="0"/>
                </a:spcBef>
                <a:spcAft>
                  <a:spcPts val="0"/>
                </a:spcAft>
                <a:buNone/>
                <a:tabLst/>
                <a:defRPr sz="1800" b="0" i="0" u="none" strike="noStrike" kern="0" cap="none" spc="0" baseline="0">
                  <a:solidFill>
                    <a:srgbClr val="000000"/>
                  </a:solidFill>
                  <a:uFillTx/>
                </a:defRPr>
              </a:pPr>
              <a:t>‹#›</a:t>
            </a:fld>
            <a:endParaRPr lang="sk-SK" sz="800" b="0" i="0" u="none" strike="noStrike" kern="1200" cap="none" spc="0" baseline="0">
              <a:solidFill>
                <a:srgbClr val="000000"/>
              </a:solidFill>
              <a:uFillTx/>
              <a:latin typeface="Arial" pitchFamily="34"/>
              <a:cs typeface="Arial" pitchFamily="34"/>
            </a:endParaRPr>
          </a:p>
        </p:txBody>
      </p:sp>
    </p:spTree>
    <p:extLst>
      <p:ext uri="{BB962C8B-B14F-4D97-AF65-F5344CB8AC3E}">
        <p14:creationId xmlns:p14="http://schemas.microsoft.com/office/powerpoint/2010/main" val="146692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p:cNvSpPr txBox="1">
            <a:spLocks noGrp="1"/>
          </p:cNvSpPr>
          <p:nvPr>
            <p:ph type="hdr" sz="quarter"/>
          </p:nvPr>
        </p:nvSpPr>
        <p:spPr>
          <a:xfrm>
            <a:off x="0" y="0"/>
            <a:ext cx="2944816" cy="498476"/>
          </a:xfrm>
          <a:prstGeom prst="rect">
            <a:avLst/>
          </a:prstGeom>
          <a:noFill/>
          <a:ln>
            <a:noFill/>
          </a:ln>
        </p:spPr>
        <p:txBody>
          <a:bodyPr vert="horz" wrap="square" lIns="88495" tIns="44247" rIns="88495" bIns="44247" anchor="t" anchorCtr="0" compatLnSpc="1"/>
          <a:lstStyle>
            <a:lvl1pPr marL="0" marR="0" lvl="0" indent="0" algn="l" defTabSz="884233" rtl="0" fontAlgn="auto" hangingPunct="0">
              <a:lnSpc>
                <a:spcPct val="100000"/>
              </a:lnSpc>
              <a:spcBef>
                <a:spcPts val="0"/>
              </a:spcBef>
              <a:spcAft>
                <a:spcPts val="0"/>
              </a:spcAft>
              <a:buNone/>
              <a:tabLst/>
              <a:defRPr lang="cs-CZ" sz="1200" b="0" i="0" u="none" strike="noStrike" kern="1200" cap="none" spc="0" baseline="0">
                <a:solidFill>
                  <a:srgbClr val="000000"/>
                </a:solidFill>
                <a:uFillTx/>
                <a:latin typeface="Calibri" pitchFamily="34"/>
              </a:defRPr>
            </a:lvl1pPr>
          </a:lstStyle>
          <a:p>
            <a:pPr lvl="0"/>
            <a:endParaRPr lang="cs-CZ"/>
          </a:p>
        </p:txBody>
      </p:sp>
      <p:sp>
        <p:nvSpPr>
          <p:cNvPr id="3" name="Rectangle 3"/>
          <p:cNvSpPr txBox="1">
            <a:spLocks noGrp="1"/>
          </p:cNvSpPr>
          <p:nvPr>
            <p:ph type="dt" idx="1"/>
          </p:nvPr>
        </p:nvSpPr>
        <p:spPr>
          <a:xfrm>
            <a:off x="3848096" y="0"/>
            <a:ext cx="2944816" cy="498476"/>
          </a:xfrm>
          <a:prstGeom prst="rect">
            <a:avLst/>
          </a:prstGeom>
          <a:noFill/>
          <a:ln>
            <a:noFill/>
          </a:ln>
        </p:spPr>
        <p:txBody>
          <a:bodyPr vert="horz" wrap="square" lIns="88495" tIns="44247" rIns="88495" bIns="44247" anchor="t" anchorCtr="0" compatLnSpc="1"/>
          <a:lstStyle>
            <a:lvl1pPr marL="0" marR="0" lvl="0" indent="0" algn="r" defTabSz="884233" rtl="0" fontAlgn="auto" hangingPunct="0">
              <a:lnSpc>
                <a:spcPct val="100000"/>
              </a:lnSpc>
              <a:spcBef>
                <a:spcPts val="0"/>
              </a:spcBef>
              <a:spcAft>
                <a:spcPts val="0"/>
              </a:spcAft>
              <a:buNone/>
              <a:tabLst/>
              <a:defRPr lang="cs-CZ" sz="1200" b="0" i="0" u="none" strike="noStrike" kern="1200" cap="none" spc="0" baseline="0">
                <a:solidFill>
                  <a:srgbClr val="000000"/>
                </a:solidFill>
                <a:uFillTx/>
                <a:latin typeface="Calibri" pitchFamily="34"/>
              </a:defRPr>
            </a:lvl1pPr>
          </a:lstStyle>
          <a:p>
            <a:pPr lvl="0"/>
            <a:fld id="{3770FF7B-FED8-4B74-8082-8C313EAFA6DF}" type="datetime1">
              <a:rPr lang="cs-CZ"/>
              <a:pPr lvl="0"/>
              <a:t>16.3.2015</a:t>
            </a:fld>
            <a:endParaRPr lang="cs-CZ"/>
          </a:p>
        </p:txBody>
      </p:sp>
      <p:sp>
        <p:nvSpPr>
          <p:cNvPr id="4" name="Rectangle 4"/>
          <p:cNvSpPr>
            <a:spLocks noGrp="1" noRot="1" noChangeAspect="1"/>
          </p:cNvSpPr>
          <p:nvPr>
            <p:ph type="sldImg" idx="2"/>
          </p:nvPr>
        </p:nvSpPr>
        <p:spPr>
          <a:xfrm>
            <a:off x="903290" y="749295"/>
            <a:ext cx="4989515" cy="3741733"/>
          </a:xfrm>
          <a:prstGeom prst="rect">
            <a:avLst/>
          </a:prstGeom>
          <a:noFill/>
          <a:ln w="9528">
            <a:solidFill>
              <a:srgbClr val="000000"/>
            </a:solidFill>
            <a:prstDash val="solid"/>
            <a:miter/>
          </a:ln>
        </p:spPr>
      </p:sp>
      <p:sp>
        <p:nvSpPr>
          <p:cNvPr id="5" name="Rectangle 5"/>
          <p:cNvSpPr txBox="1">
            <a:spLocks noGrp="1"/>
          </p:cNvSpPr>
          <p:nvPr>
            <p:ph type="body" sz="quarter" idx="3"/>
          </p:nvPr>
        </p:nvSpPr>
        <p:spPr>
          <a:xfrm>
            <a:off x="679454" y="4740277"/>
            <a:ext cx="5435595" cy="4492620"/>
          </a:xfrm>
          <a:prstGeom prst="rect">
            <a:avLst/>
          </a:prstGeom>
          <a:noFill/>
          <a:ln>
            <a:noFill/>
          </a:ln>
        </p:spPr>
        <p:txBody>
          <a:bodyPr vert="horz" wrap="square" lIns="88495" tIns="44247" rIns="88495" bIns="44247" anchor="t" anchorCtr="0" compatLnSpc="1"/>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p>
        </p:txBody>
      </p:sp>
      <p:sp>
        <p:nvSpPr>
          <p:cNvPr id="6" name="Rectangle 6"/>
          <p:cNvSpPr txBox="1">
            <a:spLocks noGrp="1"/>
          </p:cNvSpPr>
          <p:nvPr>
            <p:ph type="ftr" sz="quarter" idx="4"/>
          </p:nvPr>
        </p:nvSpPr>
        <p:spPr>
          <a:xfrm>
            <a:off x="0" y="9482135"/>
            <a:ext cx="2944816" cy="498476"/>
          </a:xfrm>
          <a:prstGeom prst="rect">
            <a:avLst/>
          </a:prstGeom>
          <a:noFill/>
          <a:ln>
            <a:noFill/>
          </a:ln>
        </p:spPr>
        <p:txBody>
          <a:bodyPr vert="horz" wrap="square" lIns="88495" tIns="44247" rIns="88495" bIns="44247" anchor="b" anchorCtr="0" compatLnSpc="1"/>
          <a:lstStyle>
            <a:lvl1pPr marL="0" marR="0" lvl="0" indent="0" algn="l" defTabSz="884233" rtl="0" fontAlgn="auto" hangingPunct="0">
              <a:lnSpc>
                <a:spcPct val="100000"/>
              </a:lnSpc>
              <a:spcBef>
                <a:spcPts val="0"/>
              </a:spcBef>
              <a:spcAft>
                <a:spcPts val="0"/>
              </a:spcAft>
              <a:buNone/>
              <a:tabLst/>
              <a:defRPr lang="cs-CZ" sz="1200" b="0" i="0" u="none" strike="noStrike" kern="1200" cap="none" spc="0" baseline="0">
                <a:solidFill>
                  <a:srgbClr val="000000"/>
                </a:solidFill>
                <a:uFillTx/>
                <a:latin typeface="Calibri" pitchFamily="34"/>
              </a:defRPr>
            </a:lvl1pPr>
          </a:lstStyle>
          <a:p>
            <a:pPr lvl="0"/>
            <a:endParaRPr lang="cs-CZ"/>
          </a:p>
        </p:txBody>
      </p:sp>
      <p:sp>
        <p:nvSpPr>
          <p:cNvPr id="7" name="Rectangle 7"/>
          <p:cNvSpPr txBox="1">
            <a:spLocks noGrp="1"/>
          </p:cNvSpPr>
          <p:nvPr>
            <p:ph type="sldNum" sz="quarter" idx="5"/>
          </p:nvPr>
        </p:nvSpPr>
        <p:spPr>
          <a:xfrm>
            <a:off x="3848096" y="9482135"/>
            <a:ext cx="2944816" cy="498476"/>
          </a:xfrm>
          <a:prstGeom prst="rect">
            <a:avLst/>
          </a:prstGeom>
          <a:noFill/>
          <a:ln>
            <a:noFill/>
          </a:ln>
        </p:spPr>
        <p:txBody>
          <a:bodyPr vert="horz" wrap="square" lIns="88495" tIns="44247" rIns="88495" bIns="44247" anchor="b" anchorCtr="0" compatLnSpc="1"/>
          <a:lstStyle>
            <a:lvl1pPr marL="0" marR="0" lvl="0" indent="0" algn="r" defTabSz="884233" rtl="0" fontAlgn="auto" hangingPunct="0">
              <a:lnSpc>
                <a:spcPct val="100000"/>
              </a:lnSpc>
              <a:spcBef>
                <a:spcPts val="0"/>
              </a:spcBef>
              <a:spcAft>
                <a:spcPts val="0"/>
              </a:spcAft>
              <a:buNone/>
              <a:tabLst/>
              <a:defRPr lang="cs-CZ" sz="1200" b="0" i="0" u="none" strike="noStrike" kern="1200" cap="none" spc="0" baseline="0">
                <a:solidFill>
                  <a:srgbClr val="000000"/>
                </a:solidFill>
                <a:uFillTx/>
                <a:latin typeface="Calibri" pitchFamily="34"/>
              </a:defRPr>
            </a:lvl1pPr>
          </a:lstStyle>
          <a:p>
            <a:pPr lvl="0"/>
            <a:fld id="{1EA8B59A-0738-4926-B6B7-753F2BA14147}" type="slidenum">
              <a:rPr/>
              <a:pPr lvl="0"/>
              <a:t>‹#›</a:t>
            </a:fld>
            <a:endParaRPr lang="cs-CZ"/>
          </a:p>
        </p:txBody>
      </p:sp>
    </p:spTree>
    <p:extLst>
      <p:ext uri="{BB962C8B-B14F-4D97-AF65-F5344CB8AC3E}">
        <p14:creationId xmlns:p14="http://schemas.microsoft.com/office/powerpoint/2010/main" val="3345198002"/>
      </p:ext>
    </p:extLst>
  </p:cSld>
  <p:clrMap bg1="lt1" tx1="dk1" bg2="lt2" tx2="dk2" accent1="accent1" accent2="accent2" accent3="accent3" accent4="accent4" accent5="accent5" accent6="accent6" hlink="hlink" folHlink="folHlink"/>
  <p:notesStyle>
    <a:lvl1pPr marL="0" marR="0" lvl="0" indent="0" algn="l" defTabSz="914400" rtl="0" fontAlgn="auto" hangingPunct="0">
      <a:lnSpc>
        <a:spcPct val="100000"/>
      </a:lnSpc>
      <a:spcBef>
        <a:spcPts val="400"/>
      </a:spcBef>
      <a:spcAft>
        <a:spcPts val="0"/>
      </a:spcAft>
      <a:buNone/>
      <a:tabLst/>
      <a:defRPr lang="cs-CZ" sz="1200" b="0" i="0" u="none" strike="noStrike" kern="1200" cap="none" spc="0" baseline="0">
        <a:solidFill>
          <a:srgbClr val="000000"/>
        </a:solidFill>
        <a:uFillTx/>
        <a:latin typeface="Calibri" pitchFamily="34"/>
      </a:defRPr>
    </a:lvl1pPr>
    <a:lvl2pPr marL="457200" marR="0" lvl="1" indent="0" algn="l" defTabSz="914400" rtl="0" fontAlgn="auto" hangingPunct="0">
      <a:lnSpc>
        <a:spcPct val="100000"/>
      </a:lnSpc>
      <a:spcBef>
        <a:spcPts val="400"/>
      </a:spcBef>
      <a:spcAft>
        <a:spcPts val="0"/>
      </a:spcAft>
      <a:buNone/>
      <a:tabLst/>
      <a:defRPr lang="cs-CZ" sz="1200" b="0" i="0" u="none" strike="noStrike" kern="1200" cap="none" spc="0" baseline="0">
        <a:solidFill>
          <a:srgbClr val="000000"/>
        </a:solidFill>
        <a:uFillTx/>
        <a:latin typeface="Calibri" pitchFamily="34"/>
      </a:defRPr>
    </a:lvl2pPr>
    <a:lvl3pPr marL="914400" marR="0" lvl="2" indent="0" algn="l" defTabSz="914400" rtl="0" fontAlgn="auto" hangingPunct="0">
      <a:lnSpc>
        <a:spcPct val="100000"/>
      </a:lnSpc>
      <a:spcBef>
        <a:spcPts val="400"/>
      </a:spcBef>
      <a:spcAft>
        <a:spcPts val="0"/>
      </a:spcAft>
      <a:buNone/>
      <a:tabLst/>
      <a:defRPr lang="cs-CZ" sz="1200" b="0" i="0" u="none" strike="noStrike" kern="1200" cap="none" spc="0" baseline="0">
        <a:solidFill>
          <a:srgbClr val="000000"/>
        </a:solidFill>
        <a:uFillTx/>
        <a:latin typeface="Calibri" pitchFamily="34"/>
      </a:defRPr>
    </a:lvl3pPr>
    <a:lvl4pPr marL="1371600" marR="0" lvl="3" indent="0" algn="l" defTabSz="914400" rtl="0" fontAlgn="auto" hangingPunct="0">
      <a:lnSpc>
        <a:spcPct val="100000"/>
      </a:lnSpc>
      <a:spcBef>
        <a:spcPts val="400"/>
      </a:spcBef>
      <a:spcAft>
        <a:spcPts val="0"/>
      </a:spcAft>
      <a:buNone/>
      <a:tabLst/>
      <a:defRPr lang="cs-CZ" sz="1200" b="0" i="0" u="none" strike="noStrike" kern="1200" cap="none" spc="0" baseline="0">
        <a:solidFill>
          <a:srgbClr val="000000"/>
        </a:solidFill>
        <a:uFillTx/>
        <a:latin typeface="Calibri" pitchFamily="34"/>
      </a:defRPr>
    </a:lvl4pPr>
    <a:lvl5pPr marL="1828800" marR="0" lvl="4" indent="0" algn="l" defTabSz="914400" rtl="0" fontAlgn="auto" hangingPunct="0">
      <a:lnSpc>
        <a:spcPct val="100000"/>
      </a:lnSpc>
      <a:spcBef>
        <a:spcPts val="400"/>
      </a:spcBef>
      <a:spcAft>
        <a:spcPts val="0"/>
      </a:spcAft>
      <a:buNone/>
      <a:tabLst/>
      <a:defRPr lang="cs-CZ" sz="1200" b="0" i="0" u="none" strike="noStrike" kern="1200" cap="none" spc="0" baseline="0">
        <a:solidFill>
          <a:srgbClr val="000000"/>
        </a:solidFill>
        <a:uFillTx/>
        <a:latin typeface="Calibri" pitchFamily="34"/>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a:xfrm>
            <a:off x="903288" y="749300"/>
            <a:ext cx="4989512" cy="3741738"/>
          </a:xfrm>
        </p:spPr>
      </p:sp>
      <p:sp>
        <p:nvSpPr>
          <p:cNvPr id="3" name="Rectangle 3"/>
          <p:cNvSpPr txBox="1">
            <a:spLocks noGrp="1"/>
          </p:cNvSpPr>
          <p:nvPr>
            <p:ph type="body" sz="quarter" idx="1"/>
          </p:nvPr>
        </p:nvSpPr>
        <p:spPr/>
        <p:txBody>
          <a:bodyPr/>
          <a:lstStyle/>
          <a:p>
            <a:endParaRPr lang="sk-SK"/>
          </a:p>
        </p:txBody>
      </p:sp>
    </p:spTree>
    <p:extLst>
      <p:ext uri="{BB962C8B-B14F-4D97-AF65-F5344CB8AC3E}">
        <p14:creationId xmlns:p14="http://schemas.microsoft.com/office/powerpoint/2010/main" val="3572811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txBox="1">
            <a:spLocks noGrp="1"/>
          </p:cNvSpPr>
          <p:nvPr>
            <p:ph type="ctrTitle"/>
          </p:nvPr>
        </p:nvSpPr>
        <p:spPr>
          <a:xfrm>
            <a:off x="685800" y="2130423"/>
            <a:ext cx="7772400" cy="1470026"/>
          </a:xfrm>
        </p:spPr>
        <p:txBody>
          <a:bodyPr/>
          <a:lstStyle>
            <a:lvl1pPr>
              <a:defRPr lang="en-US"/>
            </a:lvl1pPr>
          </a:lstStyle>
          <a:p>
            <a:pPr lvl="0"/>
            <a:r>
              <a:rPr lang="sk-SK" smtClean="0"/>
              <a:t>Upravte štýly predlohy textu</a:t>
            </a:r>
            <a:endParaRPr lang="sk-SK"/>
          </a:p>
        </p:txBody>
      </p:sp>
      <p:sp>
        <p:nvSpPr>
          <p:cNvPr id="3" name="Podnadpis 2"/>
          <p:cNvSpPr txBox="1">
            <a:spLocks noGrp="1"/>
          </p:cNvSpPr>
          <p:nvPr>
            <p:ph type="subTitle" idx="1"/>
          </p:nvPr>
        </p:nvSpPr>
        <p:spPr>
          <a:xfrm>
            <a:off x="1371600" y="3886200"/>
            <a:ext cx="6400800" cy="1752603"/>
          </a:xfrm>
        </p:spPr>
        <p:txBody>
          <a:bodyPr anchorCtr="1"/>
          <a:lstStyle>
            <a:lvl1pPr marL="0" indent="0" algn="ctr">
              <a:buNone/>
              <a:defRPr lang="en-US"/>
            </a:lvl1pPr>
          </a:lstStyle>
          <a:p>
            <a:pPr lvl="0"/>
            <a:r>
              <a:rPr lang="sk-SK" smtClean="0"/>
              <a:t>Upravte štýl predlohy podnadpisov</a:t>
            </a:r>
            <a:endParaRPr lang="sk-SK"/>
          </a:p>
        </p:txBody>
      </p:sp>
      <p:sp>
        <p:nvSpPr>
          <p:cNvPr id="4" name="Zástupný symbol dátumu 3"/>
          <p:cNvSpPr txBox="1">
            <a:spLocks noGrp="1"/>
          </p:cNvSpPr>
          <p:nvPr>
            <p:ph type="dt" sz="half" idx="7"/>
          </p:nvPr>
        </p:nvSpPr>
        <p:spPr/>
        <p:txBody>
          <a:bodyPr/>
          <a:lstStyle>
            <a:lvl1pPr>
              <a:defRPr/>
            </a:lvl1pPr>
          </a:lstStyle>
          <a:p>
            <a:pPr lvl="0"/>
            <a:fld id="{357387D2-DA4E-43E6-8F05-2EBDBDBD61CC}" type="datetime1">
              <a:rPr lang="sk-SK"/>
              <a:pPr lvl="0"/>
              <a:t>16. 3. 2015</a:t>
            </a:fld>
            <a:endParaRPr lang="sk-SK"/>
          </a:p>
        </p:txBody>
      </p:sp>
      <p:sp>
        <p:nvSpPr>
          <p:cNvPr id="5" name="Zástupný symbol päty 4"/>
          <p:cNvSpPr txBox="1">
            <a:spLocks noGrp="1"/>
          </p:cNvSpPr>
          <p:nvPr>
            <p:ph type="ftr" sz="quarter" idx="9"/>
          </p:nvPr>
        </p:nvSpPr>
        <p:spPr/>
        <p:txBody>
          <a:bodyPr/>
          <a:lstStyle>
            <a:lvl1pPr>
              <a:defRPr/>
            </a:lvl1pPr>
          </a:lstStyle>
          <a:p>
            <a:pPr lvl="0"/>
            <a:endParaRPr lang="cs-CZ"/>
          </a:p>
        </p:txBody>
      </p:sp>
      <p:sp>
        <p:nvSpPr>
          <p:cNvPr id="6" name="Zástupný symbol čísla snímky 5"/>
          <p:cNvSpPr txBox="1">
            <a:spLocks noGrp="1"/>
          </p:cNvSpPr>
          <p:nvPr>
            <p:ph type="sldNum" sz="quarter" idx="8"/>
          </p:nvPr>
        </p:nvSpPr>
        <p:spPr/>
        <p:txBody>
          <a:bodyPr/>
          <a:lstStyle>
            <a:lvl1pPr>
              <a:defRPr/>
            </a:lvl1pPr>
          </a:lstStyle>
          <a:p>
            <a:pPr lvl="0"/>
            <a:fld id="{01F5742F-C172-46B4-9ADF-79799B7A66C6}" type="slidenum">
              <a:rPr/>
              <a:pPr lvl="0"/>
              <a:t>‹#›</a:t>
            </a:fld>
            <a:endParaRPr lang="sk-SK"/>
          </a:p>
        </p:txBody>
      </p:sp>
    </p:spTree>
    <p:extLst>
      <p:ext uri="{BB962C8B-B14F-4D97-AF65-F5344CB8AC3E}">
        <p14:creationId xmlns:p14="http://schemas.microsoft.com/office/powerpoint/2010/main" val="18909074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Hustý text">
    <p:spTree>
      <p:nvGrpSpPr>
        <p:cNvPr id="1" name=""/>
        <p:cNvGrpSpPr/>
        <p:nvPr/>
      </p:nvGrpSpPr>
      <p:grpSpPr>
        <a:xfrm>
          <a:off x="0" y="0"/>
          <a:ext cx="0" cy="0"/>
          <a:chOff x="0" y="0"/>
          <a:chExt cx="0" cy="0"/>
        </a:xfrm>
      </p:grpSpPr>
      <p:sp>
        <p:nvSpPr>
          <p:cNvPr id="2" name="Zástupný symbol obsahu 2"/>
          <p:cNvSpPr txBox="1">
            <a:spLocks noGrp="1"/>
          </p:cNvSpPr>
          <p:nvPr>
            <p:ph idx="1"/>
          </p:nvPr>
        </p:nvSpPr>
        <p:spPr>
          <a:xfrm>
            <a:off x="457200" y="1772820"/>
            <a:ext cx="8229600" cy="4353348"/>
          </a:xfrm>
        </p:spPr>
        <p:txBody>
          <a:bodyPr/>
          <a:lstStyle>
            <a:lvl1pPr marL="0" indent="0">
              <a:spcBef>
                <a:spcPts val="300"/>
              </a:spcBef>
              <a:buNone/>
              <a:defRPr lang="en-US" sz="900"/>
            </a:lvl1pPr>
            <a:lvl2pPr marL="628650" indent="-171450">
              <a:spcBef>
                <a:spcPts val="300"/>
              </a:spcBef>
              <a:buClr>
                <a:srgbClr val="A70336"/>
              </a:buClr>
              <a:buChar char="§"/>
              <a:defRPr lang="en-US" sz="900"/>
            </a:lvl2pPr>
            <a:lvl3pPr marL="1085850" indent="-171450">
              <a:spcBef>
                <a:spcPts val="300"/>
              </a:spcBef>
              <a:buClr>
                <a:srgbClr val="A70336"/>
              </a:buClr>
              <a:buFont typeface="Wingdings" pitchFamily="2"/>
              <a:buChar char="ü"/>
              <a:defRPr lang="en-US" sz="900"/>
            </a:lvl3pPr>
            <a:lvl4pPr marL="1543050" indent="-171450">
              <a:spcBef>
                <a:spcPts val="300"/>
              </a:spcBef>
              <a:buClr>
                <a:srgbClr val="A70336"/>
              </a:buClr>
              <a:buFont typeface="Wingdings" pitchFamily="2"/>
              <a:buChar char="ü"/>
              <a:defRPr lang="en-US" sz="900"/>
            </a:lvl4pPr>
            <a:lvl5pPr marL="2000250" indent="-171450">
              <a:spcBef>
                <a:spcPts val="300"/>
              </a:spcBef>
              <a:buClr>
                <a:srgbClr val="A70336"/>
              </a:buClr>
              <a:buFont typeface="Wingdings" pitchFamily="2"/>
              <a:buChar char="ü"/>
              <a:defRPr lang="en-US" sz="900"/>
            </a:lvl5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3" name="Nadpis 1"/>
          <p:cNvSpPr txBox="1">
            <a:spLocks noGrp="1"/>
          </p:cNvSpPr>
          <p:nvPr>
            <p:ph type="title"/>
          </p:nvPr>
        </p:nvSpPr>
        <p:spPr>
          <a:xfrm>
            <a:off x="467541" y="1124739"/>
            <a:ext cx="6635078" cy="364900"/>
          </a:xfrm>
        </p:spPr>
        <p:txBody>
          <a:bodyPr anchorCtr="0"/>
          <a:lstStyle>
            <a:lvl1pPr algn="l">
              <a:defRPr lang="en-US" sz="2000"/>
            </a:lvl1pPr>
          </a:lstStyle>
          <a:p>
            <a:pPr lvl="0"/>
            <a:r>
              <a:rPr lang="sk-SK" smtClean="0"/>
              <a:t>Upravte štýly predlohy textu</a:t>
            </a:r>
            <a:endParaRPr lang="sk-SK"/>
          </a:p>
        </p:txBody>
      </p:sp>
      <p:sp>
        <p:nvSpPr>
          <p:cNvPr id="4" name="Zástupný symbol dátumu 3"/>
          <p:cNvSpPr txBox="1">
            <a:spLocks noGrp="1"/>
          </p:cNvSpPr>
          <p:nvPr>
            <p:ph type="dt" sz="half" idx="7"/>
          </p:nvPr>
        </p:nvSpPr>
        <p:spPr/>
        <p:txBody>
          <a:bodyPr/>
          <a:lstStyle>
            <a:lvl1pPr>
              <a:defRPr/>
            </a:lvl1pPr>
          </a:lstStyle>
          <a:p>
            <a:pPr lvl="0"/>
            <a:fld id="{195C3B79-7355-42AC-9AF4-3CA2F38996B1}" type="datetime1">
              <a:rPr lang="sk-SK"/>
              <a:pPr lvl="0"/>
              <a:t>16. 3. 2015</a:t>
            </a:fld>
            <a:endParaRPr lang="sk-SK"/>
          </a:p>
        </p:txBody>
      </p:sp>
      <p:sp>
        <p:nvSpPr>
          <p:cNvPr id="5" name="Zástupný symbol päty 4"/>
          <p:cNvSpPr txBox="1">
            <a:spLocks noGrp="1"/>
          </p:cNvSpPr>
          <p:nvPr>
            <p:ph type="ftr" sz="quarter" idx="9"/>
          </p:nvPr>
        </p:nvSpPr>
        <p:spPr/>
        <p:txBody>
          <a:bodyPr/>
          <a:lstStyle>
            <a:lvl1pPr>
              <a:defRPr/>
            </a:lvl1pPr>
          </a:lstStyle>
          <a:p>
            <a:pPr lvl="0"/>
            <a:endParaRPr lang="cs-CZ"/>
          </a:p>
        </p:txBody>
      </p:sp>
      <p:sp>
        <p:nvSpPr>
          <p:cNvPr id="6" name="Zástupný symbol čísla snímky 5"/>
          <p:cNvSpPr txBox="1">
            <a:spLocks noGrp="1"/>
          </p:cNvSpPr>
          <p:nvPr>
            <p:ph type="sldNum" sz="quarter" idx="8"/>
          </p:nvPr>
        </p:nvSpPr>
        <p:spPr/>
        <p:txBody>
          <a:bodyPr/>
          <a:lstStyle>
            <a:lvl1pPr>
              <a:defRPr sz="800"/>
            </a:lvl1pPr>
          </a:lstStyle>
          <a:p>
            <a:pPr lvl="0"/>
            <a:fld id="{D8DCA696-8F19-4434-B392-7080C7A6879E}" type="slidenum">
              <a:rPr/>
              <a:pPr lvl="0"/>
              <a:t>‹#›</a:t>
            </a:fld>
            <a:endParaRPr lang="sk-SK"/>
          </a:p>
        </p:txBody>
      </p:sp>
    </p:spTree>
    <p:extLst>
      <p:ext uri="{BB962C8B-B14F-4D97-AF65-F5344CB8AC3E}">
        <p14:creationId xmlns:p14="http://schemas.microsoft.com/office/powerpoint/2010/main" val="2213059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ěžný text">
    <p:spTree>
      <p:nvGrpSpPr>
        <p:cNvPr id="1" name=""/>
        <p:cNvGrpSpPr/>
        <p:nvPr/>
      </p:nvGrpSpPr>
      <p:grpSpPr>
        <a:xfrm>
          <a:off x="0" y="0"/>
          <a:ext cx="0" cy="0"/>
          <a:chOff x="0" y="0"/>
          <a:chExt cx="0" cy="0"/>
        </a:xfrm>
      </p:grpSpPr>
      <p:sp>
        <p:nvSpPr>
          <p:cNvPr id="2" name="Nadpis 1"/>
          <p:cNvSpPr txBox="1">
            <a:spLocks noGrp="1"/>
          </p:cNvSpPr>
          <p:nvPr>
            <p:ph type="title"/>
          </p:nvPr>
        </p:nvSpPr>
        <p:spPr/>
        <p:txBody>
          <a:bodyPr anchorCtr="0"/>
          <a:lstStyle>
            <a:lvl1pPr algn="l">
              <a:defRPr lang="en-US"/>
            </a:lvl1pPr>
          </a:lstStyle>
          <a:p>
            <a:pPr lvl="0"/>
            <a:r>
              <a:rPr lang="sk-SK" smtClean="0"/>
              <a:t>Upravte štýly predlohy textu</a:t>
            </a:r>
            <a:endParaRPr lang="cs-CZ"/>
          </a:p>
        </p:txBody>
      </p:sp>
      <p:sp>
        <p:nvSpPr>
          <p:cNvPr id="3" name="Zástupný symbol textu 2"/>
          <p:cNvSpPr txBox="1">
            <a:spLocks noGrp="1"/>
          </p:cNvSpPr>
          <p:nvPr>
            <p:ph type="body" idx="4294967295"/>
          </p:nvPr>
        </p:nvSpPr>
        <p:spPr/>
        <p:txBody>
          <a:bodyPr/>
          <a:lstStyle>
            <a:lvl1pPr>
              <a:defRPr lang="en-US"/>
            </a:lvl1pPr>
            <a:lvl2pPr>
              <a:defRPr lang="en-US"/>
            </a:lvl2pPr>
            <a:lvl3pPr>
              <a:defRPr lang="en-US"/>
            </a:lvl3pPr>
            <a:lvl4pPr>
              <a:defRPr lang="en-US"/>
            </a:lvl4pPr>
            <a:lvl5pPr>
              <a:defRPr lang="en-US"/>
            </a:lvl5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txBox="1">
            <a:spLocks noGrp="1"/>
          </p:cNvSpPr>
          <p:nvPr>
            <p:ph type="dt" sz="half" idx="7"/>
          </p:nvPr>
        </p:nvSpPr>
        <p:spPr/>
        <p:txBody>
          <a:bodyPr/>
          <a:lstStyle>
            <a:lvl1pPr>
              <a:defRPr/>
            </a:lvl1pPr>
          </a:lstStyle>
          <a:p>
            <a:pPr lvl="0"/>
            <a:fld id="{8AE07267-B1AC-4DD4-B5F4-A37368BA3DA1}" type="datetime1">
              <a:rPr lang="sk-SK"/>
              <a:pPr lvl="0"/>
              <a:t>16. 3. 2015</a:t>
            </a:fld>
            <a:endParaRPr lang="sk-SK"/>
          </a:p>
        </p:txBody>
      </p:sp>
      <p:sp>
        <p:nvSpPr>
          <p:cNvPr id="5" name="Zástupný symbol päty 4"/>
          <p:cNvSpPr txBox="1">
            <a:spLocks noGrp="1"/>
          </p:cNvSpPr>
          <p:nvPr>
            <p:ph type="ftr" sz="quarter" idx="9"/>
          </p:nvPr>
        </p:nvSpPr>
        <p:spPr/>
        <p:txBody>
          <a:bodyPr/>
          <a:lstStyle>
            <a:lvl1pPr>
              <a:defRPr/>
            </a:lvl1pPr>
          </a:lstStyle>
          <a:p>
            <a:pPr lvl="0"/>
            <a:endParaRPr lang="cs-CZ"/>
          </a:p>
        </p:txBody>
      </p:sp>
      <p:sp>
        <p:nvSpPr>
          <p:cNvPr id="6" name="Zástupný symbol čísla snímky 5"/>
          <p:cNvSpPr txBox="1">
            <a:spLocks noGrp="1"/>
          </p:cNvSpPr>
          <p:nvPr>
            <p:ph type="sldNum" sz="quarter" idx="8"/>
          </p:nvPr>
        </p:nvSpPr>
        <p:spPr/>
        <p:txBody>
          <a:bodyPr/>
          <a:lstStyle>
            <a:lvl1pPr>
              <a:defRPr/>
            </a:lvl1pPr>
          </a:lstStyle>
          <a:p>
            <a:pPr lvl="0"/>
            <a:fld id="{2E667EAF-6621-442A-BF27-D356E43CBEC9}" type="slidenum">
              <a:rPr/>
              <a:pPr lvl="0"/>
              <a:t>‹#›</a:t>
            </a:fld>
            <a:endParaRPr lang="sk-SK"/>
          </a:p>
        </p:txBody>
      </p:sp>
    </p:spTree>
    <p:extLst>
      <p:ext uri="{BB962C8B-B14F-4D97-AF65-F5344CB8AC3E}">
        <p14:creationId xmlns:p14="http://schemas.microsoft.com/office/powerpoint/2010/main" val="3708591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Nadpis sekce">
    <p:spTree>
      <p:nvGrpSpPr>
        <p:cNvPr id="1" name=""/>
        <p:cNvGrpSpPr/>
        <p:nvPr/>
      </p:nvGrpSpPr>
      <p:grpSpPr>
        <a:xfrm>
          <a:off x="0" y="0"/>
          <a:ext cx="0" cy="0"/>
          <a:chOff x="0" y="0"/>
          <a:chExt cx="0" cy="0"/>
        </a:xfrm>
      </p:grpSpPr>
      <p:sp>
        <p:nvSpPr>
          <p:cNvPr id="2" name="Obdélník 2"/>
          <p:cNvSpPr/>
          <p:nvPr/>
        </p:nvSpPr>
        <p:spPr>
          <a:xfrm>
            <a:off x="2087566" y="3573466"/>
            <a:ext cx="180978" cy="1943100"/>
          </a:xfrm>
          <a:prstGeom prst="rect">
            <a:avLst/>
          </a:prstGeom>
          <a:gradFill>
            <a:gsLst>
              <a:gs pos="0">
                <a:srgbClr val="141760"/>
              </a:gs>
              <a:gs pos="100000">
                <a:srgbClr val="A70336"/>
              </a:gs>
            </a:gsLst>
            <a:lin ang="0"/>
          </a:gra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FFFFFF"/>
              </a:solidFill>
              <a:uFillTx/>
              <a:latin typeface="Calibri"/>
            </a:endParaRPr>
          </a:p>
        </p:txBody>
      </p:sp>
      <p:sp>
        <p:nvSpPr>
          <p:cNvPr id="3" name="Nadpis 1"/>
          <p:cNvSpPr txBox="1">
            <a:spLocks noGrp="1"/>
          </p:cNvSpPr>
          <p:nvPr>
            <p:ph type="title"/>
          </p:nvPr>
        </p:nvSpPr>
        <p:spPr>
          <a:xfrm>
            <a:off x="2339748" y="3573018"/>
            <a:ext cx="6264691" cy="1944215"/>
          </a:xfrm>
        </p:spPr>
        <p:txBody>
          <a:bodyPr anchor="t" anchorCtr="0"/>
          <a:lstStyle>
            <a:lvl1pPr algn="l">
              <a:defRPr lang="en-US" b="1" cap="all"/>
            </a:lvl1pPr>
          </a:lstStyle>
          <a:p>
            <a:pPr lvl="0"/>
            <a:r>
              <a:rPr lang="sk-SK" smtClean="0"/>
              <a:t>Upravte štýly predlohy textu</a:t>
            </a:r>
            <a:endParaRPr lang="sk-SK"/>
          </a:p>
        </p:txBody>
      </p:sp>
      <p:sp>
        <p:nvSpPr>
          <p:cNvPr id="4" name="Zástupný symbol dátumu 3"/>
          <p:cNvSpPr txBox="1">
            <a:spLocks noGrp="1"/>
          </p:cNvSpPr>
          <p:nvPr>
            <p:ph type="dt" sz="half" idx="7"/>
          </p:nvPr>
        </p:nvSpPr>
        <p:spPr/>
        <p:txBody>
          <a:bodyPr/>
          <a:lstStyle>
            <a:lvl1pPr>
              <a:defRPr/>
            </a:lvl1pPr>
          </a:lstStyle>
          <a:p>
            <a:pPr lvl="0"/>
            <a:fld id="{648A5806-09E1-4968-B303-31A7D539A2CA}" type="datetime1">
              <a:rPr lang="sk-SK"/>
              <a:pPr lvl="0"/>
              <a:t>16. 3. 2015</a:t>
            </a:fld>
            <a:endParaRPr lang="sk-SK"/>
          </a:p>
        </p:txBody>
      </p:sp>
      <p:sp>
        <p:nvSpPr>
          <p:cNvPr id="5" name="Zástupný symbol päty 4"/>
          <p:cNvSpPr txBox="1">
            <a:spLocks noGrp="1"/>
          </p:cNvSpPr>
          <p:nvPr>
            <p:ph type="ftr" sz="quarter" idx="9"/>
          </p:nvPr>
        </p:nvSpPr>
        <p:spPr/>
        <p:txBody>
          <a:bodyPr/>
          <a:lstStyle>
            <a:lvl1pPr>
              <a:defRPr/>
            </a:lvl1pPr>
          </a:lstStyle>
          <a:p>
            <a:pPr lvl="0"/>
            <a:endParaRPr lang="cs-CZ"/>
          </a:p>
        </p:txBody>
      </p:sp>
      <p:sp>
        <p:nvSpPr>
          <p:cNvPr id="6" name="Zástupný symbol čísla snímky 5"/>
          <p:cNvSpPr txBox="1">
            <a:spLocks noGrp="1"/>
          </p:cNvSpPr>
          <p:nvPr>
            <p:ph type="sldNum" sz="quarter" idx="8"/>
          </p:nvPr>
        </p:nvSpPr>
        <p:spPr/>
        <p:txBody>
          <a:bodyPr/>
          <a:lstStyle>
            <a:lvl1pPr>
              <a:defRPr/>
            </a:lvl1pPr>
          </a:lstStyle>
          <a:p>
            <a:pPr lvl="0"/>
            <a:fld id="{452B08A5-1524-490A-BEF6-E168FF8BF706}" type="slidenum">
              <a:rPr/>
              <a:pPr lvl="0"/>
              <a:t>‹#›</a:t>
            </a:fld>
            <a:endParaRPr lang="sk-SK"/>
          </a:p>
        </p:txBody>
      </p:sp>
    </p:spTree>
    <p:extLst>
      <p:ext uri="{BB962C8B-B14F-4D97-AF65-F5344CB8AC3E}">
        <p14:creationId xmlns:p14="http://schemas.microsoft.com/office/powerpoint/2010/main" val="1707989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3"/>
          <p:cNvSpPr txBox="1">
            <a:spLocks noGrp="1"/>
          </p:cNvSpPr>
          <p:nvPr>
            <p:ph type="dt" sz="half" idx="7"/>
          </p:nvPr>
        </p:nvSpPr>
        <p:spPr/>
        <p:txBody>
          <a:bodyPr/>
          <a:lstStyle>
            <a:lvl1pPr>
              <a:defRPr/>
            </a:lvl1pPr>
          </a:lstStyle>
          <a:p>
            <a:pPr lvl="0"/>
            <a:fld id="{852E5677-F380-411C-A817-0E7DE0394853}" type="datetime1">
              <a:rPr lang="sk-SK"/>
              <a:pPr lvl="0"/>
              <a:t>16. 3. 2015</a:t>
            </a:fld>
            <a:endParaRPr lang="sk-SK"/>
          </a:p>
        </p:txBody>
      </p:sp>
      <p:sp>
        <p:nvSpPr>
          <p:cNvPr id="3" name="Zástupný symbol päty 4"/>
          <p:cNvSpPr txBox="1">
            <a:spLocks noGrp="1"/>
          </p:cNvSpPr>
          <p:nvPr>
            <p:ph type="ftr" sz="quarter" idx="9"/>
          </p:nvPr>
        </p:nvSpPr>
        <p:spPr/>
        <p:txBody>
          <a:bodyPr/>
          <a:lstStyle>
            <a:lvl1pPr>
              <a:defRPr/>
            </a:lvl1pPr>
          </a:lstStyle>
          <a:p>
            <a:pPr lvl="0"/>
            <a:endParaRPr lang="cs-CZ"/>
          </a:p>
        </p:txBody>
      </p:sp>
      <p:sp>
        <p:nvSpPr>
          <p:cNvPr id="4" name="Zástupný symbol čísla snímky 5"/>
          <p:cNvSpPr txBox="1">
            <a:spLocks noGrp="1"/>
          </p:cNvSpPr>
          <p:nvPr>
            <p:ph type="sldNum" sz="quarter" idx="8"/>
          </p:nvPr>
        </p:nvSpPr>
        <p:spPr/>
        <p:txBody>
          <a:bodyPr/>
          <a:lstStyle>
            <a:lvl1pPr>
              <a:defRPr/>
            </a:lvl1pPr>
          </a:lstStyle>
          <a:p>
            <a:pPr lvl="0"/>
            <a:fld id="{42294312-8901-49C2-AD90-62FD465F7EFF}" type="slidenum">
              <a:rPr/>
              <a:pPr lvl="0"/>
              <a:t>‹#›</a:t>
            </a:fld>
            <a:endParaRPr lang="sk-SK"/>
          </a:p>
        </p:txBody>
      </p:sp>
    </p:spTree>
    <p:extLst>
      <p:ext uri="{BB962C8B-B14F-4D97-AF65-F5344CB8AC3E}">
        <p14:creationId xmlns:p14="http://schemas.microsoft.com/office/powerpoint/2010/main" val="4293358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Obsah s popisem">
    <p:spTree>
      <p:nvGrpSpPr>
        <p:cNvPr id="1" name=""/>
        <p:cNvGrpSpPr/>
        <p:nvPr/>
      </p:nvGrpSpPr>
      <p:grpSpPr>
        <a:xfrm>
          <a:off x="0" y="0"/>
          <a:ext cx="0" cy="0"/>
          <a:chOff x="0" y="0"/>
          <a:chExt cx="0" cy="0"/>
        </a:xfrm>
      </p:grpSpPr>
      <p:sp>
        <p:nvSpPr>
          <p:cNvPr id="2" name="Nadpis 1"/>
          <p:cNvSpPr txBox="1">
            <a:spLocks noGrp="1"/>
          </p:cNvSpPr>
          <p:nvPr>
            <p:ph type="title"/>
          </p:nvPr>
        </p:nvSpPr>
        <p:spPr>
          <a:xfrm>
            <a:off x="457200" y="692694"/>
            <a:ext cx="3008311" cy="742401"/>
          </a:xfrm>
        </p:spPr>
        <p:txBody>
          <a:bodyPr anchor="b" anchorCtr="0"/>
          <a:lstStyle>
            <a:lvl1pPr algn="l">
              <a:defRPr lang="en-US" sz="2000" b="1"/>
            </a:lvl1pPr>
          </a:lstStyle>
          <a:p>
            <a:pPr lvl="0"/>
            <a:r>
              <a:rPr lang="sk-SK" smtClean="0"/>
              <a:t>Upravte štýly predlohy textu</a:t>
            </a:r>
            <a:endParaRPr lang="sk-SK"/>
          </a:p>
        </p:txBody>
      </p:sp>
      <p:sp>
        <p:nvSpPr>
          <p:cNvPr id="3" name="Zástupný symbol obsahu 2"/>
          <p:cNvSpPr txBox="1">
            <a:spLocks noGrp="1"/>
          </p:cNvSpPr>
          <p:nvPr>
            <p:ph idx="1"/>
          </p:nvPr>
        </p:nvSpPr>
        <p:spPr>
          <a:xfrm>
            <a:off x="3575047" y="692694"/>
            <a:ext cx="5111752" cy="5433465"/>
          </a:xfrm>
        </p:spPr>
        <p:txBody>
          <a:bodyPr/>
          <a:lstStyle>
            <a:lvl1pPr>
              <a:spcBef>
                <a:spcPts val="800"/>
              </a:spcBef>
              <a:defRPr lang="en-US" sz="3200"/>
            </a:lvl1pPr>
            <a:lvl2pPr>
              <a:spcBef>
                <a:spcPts val="700"/>
              </a:spcBef>
              <a:defRPr lang="en-US" sz="2800"/>
            </a:lvl2pPr>
            <a:lvl3pPr>
              <a:spcBef>
                <a:spcPts val="600"/>
              </a:spcBef>
              <a:defRPr lang="en-US" sz="2400"/>
            </a:lvl3pPr>
            <a:lvl4pPr>
              <a:spcBef>
                <a:spcPts val="500"/>
              </a:spcBef>
              <a:defRPr lang="en-US" sz="2000"/>
            </a:lvl4pPr>
            <a:lvl5pPr>
              <a:spcBef>
                <a:spcPts val="500"/>
              </a:spcBef>
              <a:defRPr lang="en-US" sz="2000"/>
            </a:lvl5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txBox="1">
            <a:spLocks noGrp="1"/>
          </p:cNvSpPr>
          <p:nvPr>
            <p:ph type="body" idx="2"/>
          </p:nvPr>
        </p:nvSpPr>
        <p:spPr>
          <a:xfrm>
            <a:off x="457200" y="1435095"/>
            <a:ext cx="3008311" cy="4691064"/>
          </a:xfrm>
        </p:spPr>
        <p:txBody>
          <a:bodyPr/>
          <a:lstStyle>
            <a:lvl1pPr marL="0" indent="0">
              <a:spcBef>
                <a:spcPts val="300"/>
              </a:spcBef>
              <a:buNone/>
              <a:defRPr lang="en-US" sz="1400"/>
            </a:lvl1pPr>
          </a:lstStyle>
          <a:p>
            <a:pPr lvl="0"/>
            <a:r>
              <a:rPr lang="sk-SK" smtClean="0"/>
              <a:t>Upravte štýl predlohy textu.</a:t>
            </a:r>
          </a:p>
        </p:txBody>
      </p:sp>
      <p:sp>
        <p:nvSpPr>
          <p:cNvPr id="5" name="Zástupný symbol dátumu 3"/>
          <p:cNvSpPr txBox="1">
            <a:spLocks noGrp="1"/>
          </p:cNvSpPr>
          <p:nvPr>
            <p:ph type="dt" sz="half" idx="7"/>
          </p:nvPr>
        </p:nvSpPr>
        <p:spPr/>
        <p:txBody>
          <a:bodyPr/>
          <a:lstStyle>
            <a:lvl1pPr>
              <a:defRPr/>
            </a:lvl1pPr>
          </a:lstStyle>
          <a:p>
            <a:pPr lvl="0"/>
            <a:fld id="{07506EB0-485B-4150-AAC7-1E939181466B}" type="datetime1">
              <a:rPr lang="sk-SK"/>
              <a:pPr lvl="0"/>
              <a:t>16. 3. 2015</a:t>
            </a:fld>
            <a:endParaRPr lang="sk-SK"/>
          </a:p>
        </p:txBody>
      </p:sp>
      <p:sp>
        <p:nvSpPr>
          <p:cNvPr id="6" name="Zástupný symbol päty 4"/>
          <p:cNvSpPr txBox="1">
            <a:spLocks noGrp="1"/>
          </p:cNvSpPr>
          <p:nvPr>
            <p:ph type="ftr" sz="quarter" idx="9"/>
          </p:nvPr>
        </p:nvSpPr>
        <p:spPr/>
        <p:txBody>
          <a:bodyPr/>
          <a:lstStyle>
            <a:lvl1pPr>
              <a:defRPr/>
            </a:lvl1pPr>
          </a:lstStyle>
          <a:p>
            <a:pPr lvl="0"/>
            <a:endParaRPr lang="cs-CZ"/>
          </a:p>
        </p:txBody>
      </p:sp>
      <p:sp>
        <p:nvSpPr>
          <p:cNvPr id="7" name="Zástupný symbol čísla snímky 5"/>
          <p:cNvSpPr txBox="1">
            <a:spLocks noGrp="1"/>
          </p:cNvSpPr>
          <p:nvPr>
            <p:ph type="sldNum" sz="quarter" idx="8"/>
          </p:nvPr>
        </p:nvSpPr>
        <p:spPr/>
        <p:txBody>
          <a:bodyPr/>
          <a:lstStyle>
            <a:lvl1pPr>
              <a:defRPr/>
            </a:lvl1pPr>
          </a:lstStyle>
          <a:p>
            <a:pPr lvl="0"/>
            <a:fld id="{6C647FEF-4171-4B5E-8C8F-A9A8B3A58F64}" type="slidenum">
              <a:rPr/>
              <a:pPr lvl="0"/>
              <a:t>‹#›</a:t>
            </a:fld>
            <a:endParaRPr lang="sk-SK"/>
          </a:p>
        </p:txBody>
      </p:sp>
    </p:spTree>
    <p:extLst>
      <p:ext uri="{BB962C8B-B14F-4D97-AF65-F5344CB8AC3E}">
        <p14:creationId xmlns:p14="http://schemas.microsoft.com/office/powerpoint/2010/main" val="788551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Obrázek s popisem">
    <p:spTree>
      <p:nvGrpSpPr>
        <p:cNvPr id="1" name=""/>
        <p:cNvGrpSpPr/>
        <p:nvPr/>
      </p:nvGrpSpPr>
      <p:grpSpPr>
        <a:xfrm>
          <a:off x="0" y="0"/>
          <a:ext cx="0" cy="0"/>
          <a:chOff x="0" y="0"/>
          <a:chExt cx="0" cy="0"/>
        </a:xfrm>
      </p:grpSpPr>
      <p:sp>
        <p:nvSpPr>
          <p:cNvPr id="2" name="Nadpis 1"/>
          <p:cNvSpPr txBox="1">
            <a:spLocks noGrp="1"/>
          </p:cNvSpPr>
          <p:nvPr>
            <p:ph type="title"/>
          </p:nvPr>
        </p:nvSpPr>
        <p:spPr>
          <a:xfrm>
            <a:off x="1792288" y="4800600"/>
            <a:ext cx="5486400" cy="566735"/>
          </a:xfrm>
        </p:spPr>
        <p:txBody>
          <a:bodyPr anchor="b" anchorCtr="0"/>
          <a:lstStyle>
            <a:lvl1pPr algn="l">
              <a:defRPr lang="en-US" sz="2000" b="1"/>
            </a:lvl1pPr>
          </a:lstStyle>
          <a:p>
            <a:pPr lvl="0"/>
            <a:r>
              <a:rPr lang="sk-SK" smtClean="0"/>
              <a:t>Upravte štýly predlohy textu</a:t>
            </a:r>
            <a:endParaRPr lang="sk-SK"/>
          </a:p>
        </p:txBody>
      </p:sp>
      <p:sp>
        <p:nvSpPr>
          <p:cNvPr id="3" name="Zástupný symbol obrázka 2"/>
          <p:cNvSpPr txBox="1">
            <a:spLocks noGrp="1"/>
          </p:cNvSpPr>
          <p:nvPr>
            <p:ph type="pic" idx="1"/>
          </p:nvPr>
        </p:nvSpPr>
        <p:spPr>
          <a:xfrm>
            <a:off x="1792288" y="612776"/>
            <a:ext cx="5486400" cy="4114800"/>
          </a:xfrm>
        </p:spPr>
        <p:txBody>
          <a:bodyPr/>
          <a:lstStyle>
            <a:lvl1pPr marL="0" indent="0">
              <a:spcBef>
                <a:spcPts val="800"/>
              </a:spcBef>
              <a:buNone/>
              <a:defRPr lang="en-US" sz="3200"/>
            </a:lvl1pPr>
          </a:lstStyle>
          <a:p>
            <a:pPr lvl="0"/>
            <a:r>
              <a:rPr lang="sk-SK" smtClean="0"/>
              <a:t>Ak chcete pridať obrázok, kliknite na ikonu</a:t>
            </a:r>
            <a:endParaRPr lang="sk-SK"/>
          </a:p>
        </p:txBody>
      </p:sp>
      <p:sp>
        <p:nvSpPr>
          <p:cNvPr id="4" name="Zástupný symbol textu 3"/>
          <p:cNvSpPr txBox="1">
            <a:spLocks noGrp="1"/>
          </p:cNvSpPr>
          <p:nvPr>
            <p:ph type="body" idx="2"/>
          </p:nvPr>
        </p:nvSpPr>
        <p:spPr>
          <a:xfrm>
            <a:off x="1792288" y="5367335"/>
            <a:ext cx="5486400" cy="804864"/>
          </a:xfrm>
        </p:spPr>
        <p:txBody>
          <a:bodyPr/>
          <a:lstStyle>
            <a:lvl1pPr marL="0" indent="0">
              <a:spcBef>
                <a:spcPts val="300"/>
              </a:spcBef>
              <a:buNone/>
              <a:defRPr lang="en-US" sz="1400"/>
            </a:lvl1pPr>
          </a:lstStyle>
          <a:p>
            <a:pPr lvl="0"/>
            <a:r>
              <a:rPr lang="sk-SK" smtClean="0"/>
              <a:t>Upravte štýl predlohy textu.</a:t>
            </a:r>
          </a:p>
        </p:txBody>
      </p:sp>
      <p:sp>
        <p:nvSpPr>
          <p:cNvPr id="5" name="Zástupný symbol dátumu 3"/>
          <p:cNvSpPr txBox="1">
            <a:spLocks noGrp="1"/>
          </p:cNvSpPr>
          <p:nvPr>
            <p:ph type="dt" sz="half" idx="7"/>
          </p:nvPr>
        </p:nvSpPr>
        <p:spPr/>
        <p:txBody>
          <a:bodyPr/>
          <a:lstStyle>
            <a:lvl1pPr>
              <a:defRPr/>
            </a:lvl1pPr>
          </a:lstStyle>
          <a:p>
            <a:pPr lvl="0"/>
            <a:fld id="{0DD1EEBF-5EA7-48A5-8DAB-79C8CCB78FE7}" type="datetime1">
              <a:rPr lang="sk-SK"/>
              <a:pPr lvl="0"/>
              <a:t>16. 3. 2015</a:t>
            </a:fld>
            <a:endParaRPr lang="sk-SK"/>
          </a:p>
        </p:txBody>
      </p:sp>
      <p:sp>
        <p:nvSpPr>
          <p:cNvPr id="6" name="Zástupný symbol päty 4"/>
          <p:cNvSpPr txBox="1">
            <a:spLocks noGrp="1"/>
          </p:cNvSpPr>
          <p:nvPr>
            <p:ph type="ftr" sz="quarter" idx="9"/>
          </p:nvPr>
        </p:nvSpPr>
        <p:spPr/>
        <p:txBody>
          <a:bodyPr/>
          <a:lstStyle>
            <a:lvl1pPr>
              <a:defRPr/>
            </a:lvl1pPr>
          </a:lstStyle>
          <a:p>
            <a:pPr lvl="0"/>
            <a:endParaRPr lang="cs-CZ"/>
          </a:p>
        </p:txBody>
      </p:sp>
      <p:sp>
        <p:nvSpPr>
          <p:cNvPr id="7" name="Zástupný symbol čísla snímky 5"/>
          <p:cNvSpPr txBox="1">
            <a:spLocks noGrp="1"/>
          </p:cNvSpPr>
          <p:nvPr>
            <p:ph type="sldNum" sz="quarter" idx="8"/>
          </p:nvPr>
        </p:nvSpPr>
        <p:spPr/>
        <p:txBody>
          <a:bodyPr/>
          <a:lstStyle>
            <a:lvl1pPr>
              <a:defRPr/>
            </a:lvl1pPr>
          </a:lstStyle>
          <a:p>
            <a:pPr lvl="0"/>
            <a:fld id="{9164415F-F103-467A-A8E4-B14190303A6B}" type="slidenum">
              <a:rPr/>
              <a:pPr lvl="0"/>
              <a:t>‹#›</a:t>
            </a:fld>
            <a:endParaRPr lang="sk-SK"/>
          </a:p>
        </p:txBody>
      </p:sp>
    </p:spTree>
    <p:extLst>
      <p:ext uri="{BB962C8B-B14F-4D97-AF65-F5344CB8AC3E}">
        <p14:creationId xmlns:p14="http://schemas.microsoft.com/office/powerpoint/2010/main" val="1810253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txBox="1">
            <a:spLocks noGrp="1"/>
          </p:cNvSpPr>
          <p:nvPr>
            <p:ph type="title"/>
          </p:nvPr>
        </p:nvSpPr>
        <p:spPr/>
        <p:txBody>
          <a:bodyPr/>
          <a:lstStyle>
            <a:lvl1pPr>
              <a:defRPr lang="en-US"/>
            </a:lvl1pPr>
          </a:lstStyle>
          <a:p>
            <a:pPr lvl="0"/>
            <a:r>
              <a:rPr lang="sk-SK" smtClean="0"/>
              <a:t>Upravte štýly predlohy textu</a:t>
            </a:r>
            <a:endParaRPr lang="sk-SK"/>
          </a:p>
        </p:txBody>
      </p:sp>
      <p:sp>
        <p:nvSpPr>
          <p:cNvPr id="3" name="Zástupný symbol zvislého textu 2"/>
          <p:cNvSpPr txBox="1">
            <a:spLocks noGrp="1"/>
          </p:cNvSpPr>
          <p:nvPr>
            <p:ph type="body" orient="vert" idx="1"/>
          </p:nvPr>
        </p:nvSpPr>
        <p:spPr/>
        <p:txBody>
          <a:bodyPr vert="eaVert"/>
          <a:lstStyle>
            <a:lvl1pPr>
              <a:defRPr lang="en-US"/>
            </a:lvl1pPr>
            <a:lvl2pPr>
              <a:defRPr lang="en-US"/>
            </a:lvl2pPr>
            <a:lvl3pPr>
              <a:defRPr lang="en-US"/>
            </a:lvl3pPr>
            <a:lvl4pPr>
              <a:defRPr lang="en-US"/>
            </a:lvl4pPr>
            <a:lvl5pPr>
              <a:defRPr lang="en-US"/>
            </a:lvl5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txBox="1">
            <a:spLocks noGrp="1"/>
          </p:cNvSpPr>
          <p:nvPr>
            <p:ph type="dt" sz="half" idx="7"/>
          </p:nvPr>
        </p:nvSpPr>
        <p:spPr/>
        <p:txBody>
          <a:bodyPr/>
          <a:lstStyle>
            <a:lvl1pPr>
              <a:defRPr/>
            </a:lvl1pPr>
          </a:lstStyle>
          <a:p>
            <a:pPr lvl="0"/>
            <a:fld id="{AD122370-B690-4EEC-86AB-B685242AAA39}" type="datetime1">
              <a:rPr lang="sk-SK"/>
              <a:pPr lvl="0"/>
              <a:t>16. 3. 2015</a:t>
            </a:fld>
            <a:endParaRPr lang="sk-SK"/>
          </a:p>
        </p:txBody>
      </p:sp>
      <p:sp>
        <p:nvSpPr>
          <p:cNvPr id="5" name="Zástupný symbol päty 4"/>
          <p:cNvSpPr txBox="1">
            <a:spLocks noGrp="1"/>
          </p:cNvSpPr>
          <p:nvPr>
            <p:ph type="ftr" sz="quarter" idx="9"/>
          </p:nvPr>
        </p:nvSpPr>
        <p:spPr/>
        <p:txBody>
          <a:bodyPr/>
          <a:lstStyle>
            <a:lvl1pPr>
              <a:defRPr/>
            </a:lvl1pPr>
          </a:lstStyle>
          <a:p>
            <a:pPr lvl="0"/>
            <a:endParaRPr lang="cs-CZ"/>
          </a:p>
        </p:txBody>
      </p:sp>
      <p:sp>
        <p:nvSpPr>
          <p:cNvPr id="6" name="Zástupný symbol čísla snímky 5"/>
          <p:cNvSpPr txBox="1">
            <a:spLocks noGrp="1"/>
          </p:cNvSpPr>
          <p:nvPr>
            <p:ph type="sldNum" sz="quarter" idx="8"/>
          </p:nvPr>
        </p:nvSpPr>
        <p:spPr/>
        <p:txBody>
          <a:bodyPr/>
          <a:lstStyle>
            <a:lvl1pPr>
              <a:defRPr/>
            </a:lvl1pPr>
          </a:lstStyle>
          <a:p>
            <a:pPr lvl="0"/>
            <a:fld id="{BA5B517A-2902-4868-9071-06A5481F3A6C}" type="slidenum">
              <a:rPr/>
              <a:pPr lvl="0"/>
              <a:t>‹#›</a:t>
            </a:fld>
            <a:endParaRPr lang="sk-SK"/>
          </a:p>
        </p:txBody>
      </p:sp>
    </p:spTree>
    <p:extLst>
      <p:ext uri="{BB962C8B-B14F-4D97-AF65-F5344CB8AC3E}">
        <p14:creationId xmlns:p14="http://schemas.microsoft.com/office/powerpoint/2010/main" val="3297555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Zvislý nadpis 1"/>
          <p:cNvSpPr txBox="1">
            <a:spLocks noGrp="1"/>
          </p:cNvSpPr>
          <p:nvPr>
            <p:ph type="title" orient="vert"/>
          </p:nvPr>
        </p:nvSpPr>
        <p:spPr>
          <a:xfrm>
            <a:off x="6629400" y="692694"/>
            <a:ext cx="2057400" cy="5433465"/>
          </a:xfrm>
        </p:spPr>
        <p:txBody>
          <a:bodyPr vert="eaVert"/>
          <a:lstStyle>
            <a:lvl1pPr>
              <a:defRPr lang="en-US"/>
            </a:lvl1pPr>
          </a:lstStyle>
          <a:p>
            <a:pPr lvl="0"/>
            <a:r>
              <a:rPr lang="sk-SK" smtClean="0"/>
              <a:t>Upravte štýly predlohy textu</a:t>
            </a:r>
            <a:endParaRPr lang="sk-SK"/>
          </a:p>
        </p:txBody>
      </p:sp>
      <p:sp>
        <p:nvSpPr>
          <p:cNvPr id="3" name="Zástupný symbol zvislého textu 2"/>
          <p:cNvSpPr txBox="1">
            <a:spLocks noGrp="1"/>
          </p:cNvSpPr>
          <p:nvPr>
            <p:ph type="body" orient="vert" idx="1"/>
          </p:nvPr>
        </p:nvSpPr>
        <p:spPr>
          <a:xfrm>
            <a:off x="457200" y="692694"/>
            <a:ext cx="6019796" cy="5433465"/>
          </a:xfrm>
        </p:spPr>
        <p:txBody>
          <a:bodyPr vert="eaVert"/>
          <a:lstStyle>
            <a:lvl1pPr>
              <a:defRPr lang="en-US"/>
            </a:lvl1pPr>
            <a:lvl2pPr>
              <a:defRPr lang="en-US"/>
            </a:lvl2pPr>
            <a:lvl3pPr>
              <a:defRPr lang="en-US"/>
            </a:lvl3pPr>
            <a:lvl4pPr>
              <a:defRPr lang="en-US"/>
            </a:lvl4pPr>
            <a:lvl5pPr>
              <a:defRPr lang="en-US"/>
            </a:lvl5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txBox="1">
            <a:spLocks noGrp="1"/>
          </p:cNvSpPr>
          <p:nvPr>
            <p:ph type="dt" sz="half" idx="7"/>
          </p:nvPr>
        </p:nvSpPr>
        <p:spPr/>
        <p:txBody>
          <a:bodyPr/>
          <a:lstStyle>
            <a:lvl1pPr>
              <a:defRPr/>
            </a:lvl1pPr>
          </a:lstStyle>
          <a:p>
            <a:pPr lvl="0"/>
            <a:fld id="{594A4F68-8D82-4FFC-96D9-0EE726A8B0AB}" type="datetime1">
              <a:rPr lang="sk-SK"/>
              <a:pPr lvl="0"/>
              <a:t>16. 3. 2015</a:t>
            </a:fld>
            <a:endParaRPr lang="sk-SK"/>
          </a:p>
        </p:txBody>
      </p:sp>
      <p:sp>
        <p:nvSpPr>
          <p:cNvPr id="5" name="Zástupný symbol päty 4"/>
          <p:cNvSpPr txBox="1">
            <a:spLocks noGrp="1"/>
          </p:cNvSpPr>
          <p:nvPr>
            <p:ph type="ftr" sz="quarter" idx="9"/>
          </p:nvPr>
        </p:nvSpPr>
        <p:spPr/>
        <p:txBody>
          <a:bodyPr/>
          <a:lstStyle>
            <a:lvl1pPr>
              <a:defRPr/>
            </a:lvl1pPr>
          </a:lstStyle>
          <a:p>
            <a:pPr lvl="0"/>
            <a:endParaRPr lang="cs-CZ"/>
          </a:p>
        </p:txBody>
      </p:sp>
      <p:sp>
        <p:nvSpPr>
          <p:cNvPr id="6" name="Zástupný symbol čísla snímky 5"/>
          <p:cNvSpPr txBox="1">
            <a:spLocks noGrp="1"/>
          </p:cNvSpPr>
          <p:nvPr>
            <p:ph type="sldNum" sz="quarter" idx="8"/>
          </p:nvPr>
        </p:nvSpPr>
        <p:spPr/>
        <p:txBody>
          <a:bodyPr/>
          <a:lstStyle>
            <a:lvl1pPr>
              <a:defRPr/>
            </a:lvl1pPr>
          </a:lstStyle>
          <a:p>
            <a:pPr lvl="0"/>
            <a:fld id="{AC12B2E2-C194-485B-9EE9-AFD3DB4B51A7}" type="slidenum">
              <a:rPr/>
              <a:pPr lvl="0"/>
              <a:t>‹#›</a:t>
            </a:fld>
            <a:endParaRPr lang="sk-SK"/>
          </a:p>
        </p:txBody>
      </p:sp>
    </p:spTree>
    <p:extLst>
      <p:ext uri="{BB962C8B-B14F-4D97-AF65-F5344CB8AC3E}">
        <p14:creationId xmlns:p14="http://schemas.microsoft.com/office/powerpoint/2010/main" val="2260898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Zástupný symbol nadpisu 1"/>
          <p:cNvSpPr txBox="1">
            <a:spLocks noGrp="1"/>
          </p:cNvSpPr>
          <p:nvPr>
            <p:ph type="title"/>
          </p:nvPr>
        </p:nvSpPr>
        <p:spPr>
          <a:xfrm>
            <a:off x="457200" y="692145"/>
            <a:ext cx="8229600" cy="725484"/>
          </a:xfrm>
          <a:prstGeom prst="rect">
            <a:avLst/>
          </a:prstGeom>
          <a:noFill/>
          <a:ln>
            <a:noFill/>
          </a:ln>
        </p:spPr>
        <p:txBody>
          <a:bodyPr vert="horz" wrap="square" lIns="91440" tIns="45720" rIns="91440" bIns="45720" anchor="ctr" anchorCtr="1" compatLnSpc="1"/>
          <a:lstStyle/>
          <a:p>
            <a:pPr lvl="0"/>
            <a:r>
              <a:rPr lang="sk-SK"/>
              <a:t>Upravte</a:t>
            </a:r>
          </a:p>
        </p:txBody>
      </p:sp>
      <p:sp>
        <p:nvSpPr>
          <p:cNvPr id="3" name="Zástupný symbol textu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lstStyle/>
          <a:p>
            <a:pPr lvl="0"/>
            <a:r>
              <a:rPr lang="sk-SK"/>
              <a:t>První úroveň</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sk-SK" sz="1000" b="0" i="0" u="none" strike="noStrike" kern="1200" cap="none" spc="0" baseline="0">
                <a:solidFill>
                  <a:srgbClr val="898989"/>
                </a:solidFill>
                <a:uFillTx/>
                <a:latin typeface="Arial" pitchFamily="34"/>
                <a:cs typeface="Arial" pitchFamily="34"/>
              </a:defRPr>
            </a:lvl1pPr>
          </a:lstStyle>
          <a:p>
            <a:pPr lvl="0"/>
            <a:fld id="{D6D36033-5933-494F-95FC-BCD3BC96424A}" type="datetime1">
              <a:rPr lang="sk-SK"/>
              <a:pPr lvl="0"/>
              <a:t>16. 3. 2015</a:t>
            </a:fld>
            <a:endParaRPr lang="sk-SK"/>
          </a:p>
        </p:txBody>
      </p:sp>
      <p:sp>
        <p:nvSpPr>
          <p:cNvPr id="5" name="Zástupný symbol päty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cs-CZ" sz="1200" b="0" i="0" u="none" strike="noStrike" kern="1200" cap="none" spc="0" baseline="0">
                <a:solidFill>
                  <a:srgbClr val="898989"/>
                </a:solidFill>
                <a:uFillTx/>
                <a:latin typeface="Calibri" pitchFamily="34"/>
              </a:defRPr>
            </a:lvl1pPr>
          </a:lstStyle>
          <a:p>
            <a:pPr lvl="0"/>
            <a:endParaRPr lang="cs-CZ"/>
          </a:p>
        </p:txBody>
      </p:sp>
      <p:sp>
        <p:nvSpPr>
          <p:cNvPr id="6" name="Zástupný symbol čísla snímky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sk-SK" sz="1000" b="0" i="0" u="none" strike="noStrike" kern="1200" cap="none" spc="0" baseline="0">
                <a:solidFill>
                  <a:srgbClr val="898989"/>
                </a:solidFill>
                <a:uFillTx/>
                <a:latin typeface="Arial" pitchFamily="34"/>
                <a:cs typeface="Arial" pitchFamily="34"/>
              </a:defRPr>
            </a:lvl1pPr>
          </a:lstStyle>
          <a:p>
            <a:pPr lvl="0"/>
            <a:fld id="{FC0243DE-7DB7-4A93-908C-44ED4930AE72}" type="slidenum">
              <a:rPr/>
              <a:pPr lvl="0"/>
              <a:t>‹#›</a:t>
            </a:fld>
            <a:endParaRPr lang="sk-SK"/>
          </a:p>
        </p:txBody>
      </p:sp>
      <p:pic>
        <p:nvPicPr>
          <p:cNvPr id="8" name="Picture 7"/>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ctr" defTabSz="914400" rtl="0" eaLnBrk="1" fontAlgn="auto" hangingPunct="1">
        <a:lnSpc>
          <a:spcPct val="100000"/>
        </a:lnSpc>
        <a:spcBef>
          <a:spcPts val="0"/>
        </a:spcBef>
        <a:spcAft>
          <a:spcPts val="0"/>
        </a:spcAft>
        <a:buNone/>
        <a:tabLst/>
        <a:defRPr lang="sk-SK" sz="4000" b="0" i="0" u="none" strike="noStrike" kern="1200" cap="none" spc="0" baseline="0">
          <a:solidFill>
            <a:srgbClr val="A70336"/>
          </a:solidFill>
          <a:uFillTx/>
          <a:latin typeface="Arial" pitchFamily="34"/>
          <a:cs typeface="Arial" pitchFamily="34"/>
        </a:defRPr>
      </a:lvl1pPr>
    </p:titleStyle>
    <p:bodyStyle>
      <a:lvl1pPr marL="363538" marR="0" lvl="0" indent="-363538" algn="l" defTabSz="914400" rtl="0" eaLnBrk="1" fontAlgn="auto" hangingPunct="1">
        <a:lnSpc>
          <a:spcPct val="100000"/>
        </a:lnSpc>
        <a:spcBef>
          <a:spcPts val="700"/>
        </a:spcBef>
        <a:spcAft>
          <a:spcPts val="0"/>
        </a:spcAft>
        <a:buClr>
          <a:srgbClr val="151261"/>
        </a:buClr>
        <a:buSzPct val="100000"/>
        <a:buFont typeface="Wingdings" pitchFamily="2"/>
        <a:buChar char="§"/>
        <a:tabLst/>
        <a:defRPr lang="sk-SK" sz="2800" b="0" i="0" u="none" strike="noStrike" kern="1200" cap="none" spc="0" baseline="0">
          <a:solidFill>
            <a:srgbClr val="141760"/>
          </a:solidFill>
          <a:uFillTx/>
          <a:latin typeface="Arial" pitchFamily="34"/>
          <a:cs typeface="Arial" pitchFamily="34"/>
        </a:defRPr>
      </a:lvl1pPr>
      <a:lvl2pPr marL="715966" marR="0" lvl="1" indent="-352428" algn="l" defTabSz="914400" rtl="0" eaLnBrk="1" fontAlgn="auto" hangingPunct="1">
        <a:lnSpc>
          <a:spcPct val="100000"/>
        </a:lnSpc>
        <a:spcBef>
          <a:spcPts val="600"/>
        </a:spcBef>
        <a:spcAft>
          <a:spcPts val="0"/>
        </a:spcAft>
        <a:buClr>
          <a:srgbClr val="141760"/>
        </a:buClr>
        <a:buSzPct val="100000"/>
        <a:buFont typeface="Wingdings" pitchFamily="2"/>
        <a:buChar char="Ø"/>
        <a:tabLst/>
        <a:defRPr lang="sk-SK" sz="2400" b="0" i="0" u="none" strike="noStrike" kern="1200" cap="none" spc="0" baseline="0">
          <a:solidFill>
            <a:srgbClr val="141760"/>
          </a:solidFill>
          <a:uFillTx/>
          <a:latin typeface="Arial" pitchFamily="34"/>
          <a:cs typeface="Arial" pitchFamily="34"/>
        </a:defRPr>
      </a:lvl2pPr>
      <a:lvl3pPr marL="981078" marR="0" lvl="2" indent="-265111" algn="l" defTabSz="914400" rtl="0" eaLnBrk="1" fontAlgn="auto" hangingPunct="1">
        <a:lnSpc>
          <a:spcPct val="100000"/>
        </a:lnSpc>
        <a:spcBef>
          <a:spcPts val="500"/>
        </a:spcBef>
        <a:spcAft>
          <a:spcPts val="0"/>
        </a:spcAft>
        <a:buClr>
          <a:srgbClr val="151261"/>
        </a:buClr>
        <a:buSzPct val="100000"/>
        <a:buFont typeface="Arial"/>
        <a:buChar char="•"/>
        <a:tabLst/>
        <a:defRPr lang="sk-SK" sz="2000" b="0" i="0" u="none" strike="noStrike" kern="1200" cap="none" spc="0" baseline="0">
          <a:solidFill>
            <a:srgbClr val="141760"/>
          </a:solidFill>
          <a:uFillTx/>
          <a:latin typeface="Arial" pitchFamily="34"/>
          <a:cs typeface="Arial" pitchFamily="34"/>
        </a:defRPr>
      </a:lvl3pPr>
      <a:lvl4pPr marL="1255708" marR="0" lvl="3" indent="-274640" algn="l" defTabSz="914400" rtl="0" eaLnBrk="1" fontAlgn="auto" hangingPunct="1">
        <a:lnSpc>
          <a:spcPct val="100000"/>
        </a:lnSpc>
        <a:spcBef>
          <a:spcPts val="0"/>
        </a:spcBef>
        <a:spcAft>
          <a:spcPts val="0"/>
        </a:spcAft>
        <a:buClr>
          <a:srgbClr val="151261"/>
        </a:buClr>
        <a:buSzPct val="100000"/>
        <a:buFont typeface="Arial"/>
        <a:buChar char="–"/>
        <a:tabLst/>
        <a:defRPr lang="sk-SK" sz="1800" b="0" i="0" u="none" strike="noStrike" kern="1200" cap="none" spc="0" baseline="0">
          <a:solidFill>
            <a:srgbClr val="141760"/>
          </a:solidFill>
          <a:uFillTx/>
          <a:latin typeface="Arial" pitchFamily="34"/>
          <a:cs typeface="Arial" pitchFamily="34"/>
        </a:defRPr>
      </a:lvl4pPr>
      <a:lvl5pPr marL="1520820" marR="0" lvl="4" indent="-265111" algn="l" defTabSz="914400" rtl="0" eaLnBrk="1" fontAlgn="auto" hangingPunct="1">
        <a:lnSpc>
          <a:spcPct val="100000"/>
        </a:lnSpc>
        <a:spcBef>
          <a:spcPts val="400"/>
        </a:spcBef>
        <a:spcAft>
          <a:spcPts val="0"/>
        </a:spcAft>
        <a:buClr>
          <a:srgbClr val="151261"/>
        </a:buClr>
        <a:buSzPct val="100000"/>
        <a:buFont typeface="Arial"/>
        <a:buChar char="»"/>
        <a:tabLst/>
        <a:defRPr lang="sk-SK" sz="1600" b="0" i="0" u="none" strike="noStrike" kern="1200" cap="none" spc="0" baseline="0">
          <a:solidFill>
            <a:srgbClr val="141760"/>
          </a:solidFill>
          <a:uFillTx/>
          <a:latin typeface="Arial" pitchFamily="34"/>
          <a:cs typeface="Arial" pitchFamily="34"/>
        </a:defRPr>
      </a:lvl5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Nadpis 1"/>
          <p:cNvSpPr txBox="1">
            <a:spLocks noGrp="1"/>
          </p:cNvSpPr>
          <p:nvPr>
            <p:ph type="ctrTitle"/>
          </p:nvPr>
        </p:nvSpPr>
        <p:spPr/>
        <p:txBody>
          <a:bodyPr/>
          <a:lstStyle/>
          <a:p>
            <a:pPr lvl="0"/>
            <a:r>
              <a:rPr lang="cs-CZ" sz="3200" dirty="0"/>
              <a:t/>
            </a:r>
            <a:br>
              <a:rPr lang="cs-CZ" sz="3200" dirty="0"/>
            </a:br>
            <a:r>
              <a:rPr lang="cs-CZ" sz="3200" dirty="0"/>
              <a:t/>
            </a:r>
            <a:br>
              <a:rPr lang="cs-CZ" sz="3200" dirty="0"/>
            </a:br>
            <a:r>
              <a:rPr lang="cs-CZ" sz="3200" b="1" dirty="0" smtClean="0"/>
              <a:t>Ochrana práv dětí (analýzy)</a:t>
            </a:r>
            <a:endParaRPr lang="sk-SK" sz="3200" b="1" dirty="0">
              <a:latin typeface="Arial"/>
              <a:cs typeface="Arial"/>
            </a:endParaRPr>
          </a:p>
        </p:txBody>
      </p:sp>
      <p:sp>
        <p:nvSpPr>
          <p:cNvPr id="2" name="Podnadpis 1"/>
          <p:cNvSpPr>
            <a:spLocks noGrp="1"/>
          </p:cNvSpPr>
          <p:nvPr>
            <p:ph type="subTitle" idx="1"/>
          </p:nvPr>
        </p:nvSpPr>
        <p:spPr>
          <a:xfrm>
            <a:off x="6084168" y="476672"/>
            <a:ext cx="2839908" cy="550911"/>
          </a:xfrm>
        </p:spPr>
        <p:txBody>
          <a:bodyPr/>
          <a:lstStyle/>
          <a:p>
            <a:pPr algn="r"/>
            <a:r>
              <a:rPr lang="cs-CZ" sz="1700" dirty="0" smtClean="0"/>
              <a:t>Praha, 25. června 2014</a:t>
            </a:r>
            <a:endParaRPr lang="cs-CZ" sz="1700" dirty="0"/>
          </a:p>
        </p:txBody>
      </p:sp>
      <p:sp>
        <p:nvSpPr>
          <p:cNvPr id="4" name="Nadpis 1"/>
          <p:cNvSpPr txBox="1"/>
          <p:nvPr/>
        </p:nvSpPr>
        <p:spPr>
          <a:xfrm>
            <a:off x="1691680" y="4581128"/>
            <a:ext cx="6551611" cy="1079504"/>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k-SK" sz="1800" b="0" i="0" u="none" strike="noStrike" kern="1200" cap="none" spc="0" baseline="0" dirty="0" err="1">
                <a:solidFill>
                  <a:srgbClr val="141760"/>
                </a:solidFill>
                <a:uFillTx/>
                <a:latin typeface="Arial"/>
                <a:cs typeface="Arial"/>
              </a:rPr>
              <a:t>Název</a:t>
            </a:r>
            <a:r>
              <a:rPr lang="sk-SK" sz="1800" b="0" i="0" u="none" strike="noStrike" kern="1200" cap="none" spc="0" baseline="0" dirty="0">
                <a:solidFill>
                  <a:srgbClr val="141760"/>
                </a:solidFill>
                <a:uFillTx/>
                <a:latin typeface="Arial"/>
                <a:cs typeface="Arial"/>
              </a:rPr>
              <a:t> klienta, </a:t>
            </a:r>
            <a:r>
              <a:rPr lang="sk-SK" sz="1800" b="0" i="0" u="none" strike="noStrike" kern="1200" cap="none" spc="0" baseline="0" dirty="0" err="1">
                <a:solidFill>
                  <a:srgbClr val="141760"/>
                </a:solidFill>
                <a:uFillTx/>
                <a:latin typeface="Arial"/>
                <a:cs typeface="Arial"/>
              </a:rPr>
              <a:t>Arial</a:t>
            </a:r>
            <a:r>
              <a:rPr lang="sk-SK" sz="1800" b="0" i="0" u="none" strike="noStrike" kern="1200" cap="none" spc="0" baseline="0" dirty="0">
                <a:solidFill>
                  <a:srgbClr val="141760"/>
                </a:solidFill>
                <a:uFillTx/>
                <a:latin typeface="Arial"/>
                <a:cs typeface="Arial"/>
              </a:rPr>
              <a:t>, 18, </a:t>
            </a:r>
            <a:r>
              <a:rPr lang="sk-SK" sz="1800" b="0" i="0" u="none" strike="noStrike" kern="1200" cap="none" spc="0" baseline="0" dirty="0" err="1">
                <a:solidFill>
                  <a:srgbClr val="141760"/>
                </a:solidFill>
                <a:uFillTx/>
                <a:latin typeface="Arial"/>
                <a:cs typeface="Arial"/>
              </a:rPr>
              <a:t>Bold</a:t>
            </a:r>
            <a:r>
              <a:rPr lang="sk-SK" sz="1800" b="0" i="0" u="none" strike="noStrike" kern="1200" cap="none" spc="0" baseline="0" dirty="0">
                <a:solidFill>
                  <a:srgbClr val="141760"/>
                </a:solidFill>
                <a:uFillTx/>
                <a:latin typeface="Arial"/>
                <a:cs typeface="Arial"/>
              </a:rPr>
              <a:t> – </a:t>
            </a:r>
            <a:r>
              <a:rPr lang="sk-SK" sz="1800" b="0" i="0" u="none" strike="noStrike" kern="1200" cap="none" spc="0" baseline="0" dirty="0" err="1">
                <a:solidFill>
                  <a:srgbClr val="141760"/>
                </a:solidFill>
                <a:uFillTx/>
                <a:latin typeface="Arial"/>
                <a:cs typeface="Arial"/>
              </a:rPr>
              <a:t>korporátna</a:t>
            </a:r>
            <a:r>
              <a:rPr lang="sk-SK" sz="1800" b="0" i="0" u="none" strike="noStrike" kern="1200" cap="none" spc="0" baseline="0" dirty="0">
                <a:solidFill>
                  <a:srgbClr val="141760"/>
                </a:solidFill>
                <a:uFillTx/>
                <a:latin typeface="Arial"/>
                <a:cs typeface="Arial"/>
              </a:rPr>
              <a:t> modrá</a:t>
            </a:r>
          </a:p>
        </p:txBody>
      </p:sp>
      <p:sp>
        <p:nvSpPr>
          <p:cNvPr id="5" name="Nadpis 2"/>
          <p:cNvSpPr txBox="1"/>
          <p:nvPr/>
        </p:nvSpPr>
        <p:spPr>
          <a:xfrm>
            <a:off x="107954" y="5229225"/>
            <a:ext cx="1800225" cy="647696"/>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l-SI" sz="800" b="0" i="0" u="none" strike="noStrike" kern="1200" cap="none" spc="0" baseline="0">
                <a:solidFill>
                  <a:srgbClr val="4D4D4D"/>
                </a:solidFill>
                <a:uFillTx/>
                <a:latin typeface="Arial"/>
                <a:cs typeface="Arial"/>
              </a:rPr>
              <a:t>Najväčšia právnická firma </a:t>
            </a:r>
            <a:br>
              <a:rPr lang="sl-SI" sz="800" b="0" i="0" u="none" strike="noStrike" kern="1200" cap="none" spc="0" baseline="0">
                <a:solidFill>
                  <a:srgbClr val="4D4D4D"/>
                </a:solidFill>
                <a:uFillTx/>
                <a:latin typeface="Arial"/>
                <a:cs typeface="Arial"/>
              </a:rPr>
            </a:br>
            <a:r>
              <a:rPr lang="sl-SI" sz="800" b="0" i="0" u="none" strike="noStrike" kern="1200" cap="none" spc="0" baseline="0">
                <a:solidFill>
                  <a:srgbClr val="4D4D4D"/>
                </a:solidFill>
                <a:uFillTx/>
                <a:latin typeface="Arial"/>
                <a:cs typeface="Arial"/>
              </a:rPr>
              <a:t>v Českej republike</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800" b="0" i="0" u="none" strike="noStrike" kern="1200" cap="none" spc="0" baseline="0">
              <a:solidFill>
                <a:srgbClr val="4D4D4D"/>
              </a:solidFill>
              <a:uFillTx/>
              <a:latin typeface="Arial"/>
              <a:cs typeface="Arial"/>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800" b="0" i="0" u="none" strike="noStrike" kern="1200" cap="none" spc="0" baseline="0">
              <a:solidFill>
                <a:srgbClr val="4D4D4D"/>
              </a:solidFill>
              <a:uFillTx/>
              <a:latin typeface="Arial"/>
              <a:cs typeface="Arial"/>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800" b="0" i="0" u="none" strike="noStrike" kern="1200" cap="none" spc="0" baseline="0">
              <a:solidFill>
                <a:srgbClr val="4D4D4D"/>
              </a:solidFill>
              <a:uFillTx/>
              <a:latin typeface="Arial"/>
              <a:cs typeface="Arial"/>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sk-SK" sz="800" b="0" i="0" u="none" strike="noStrike" kern="1200" cap="none" spc="0" baseline="0">
              <a:solidFill>
                <a:srgbClr val="4D4D4D"/>
              </a:solidFill>
              <a:uFillTx/>
              <a:latin typeface="Arial"/>
              <a:cs typeface="Arial"/>
            </a:endParaRPr>
          </a:p>
        </p:txBody>
      </p:sp>
      <p:sp>
        <p:nvSpPr>
          <p:cNvPr id="6" name="Nadpis 2"/>
          <p:cNvSpPr txBox="1"/>
          <p:nvPr/>
        </p:nvSpPr>
        <p:spPr>
          <a:xfrm>
            <a:off x="1979611" y="5229225"/>
            <a:ext cx="1655758" cy="647696"/>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l-SI" sz="800" b="0" i="0" u="none" strike="noStrike" kern="1200" cap="none" spc="0" baseline="0">
                <a:solidFill>
                  <a:srgbClr val="4D4D4D"/>
                </a:solidFill>
                <a:uFillTx/>
                <a:latin typeface="Arial"/>
                <a:cs typeface="Arial"/>
              </a:rPr>
              <a:t>Klientmi najlepšie hodnotená</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l-SI" sz="800" b="0" i="0" u="none" strike="noStrike" kern="1200" cap="none" spc="0" baseline="0">
                <a:solidFill>
                  <a:srgbClr val="4D4D4D"/>
                </a:solidFill>
                <a:uFillTx/>
                <a:latin typeface="Arial"/>
                <a:cs typeface="Arial"/>
              </a:rPr>
              <a:t>právnická firma</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l-SI" sz="800" b="0" i="0" u="none" strike="noStrike" kern="1200" cap="none" spc="0" baseline="0">
                <a:solidFill>
                  <a:srgbClr val="4D4D4D"/>
                </a:solidFill>
                <a:uFillTx/>
                <a:latin typeface="Arial"/>
                <a:cs typeface="Arial"/>
              </a:rPr>
              <a:t>v Českej republike</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800" b="0" i="0" u="none" strike="noStrike" kern="1200" cap="none" spc="0" baseline="0">
              <a:solidFill>
                <a:srgbClr val="4D4D4D"/>
              </a:solidFill>
              <a:uFillTx/>
              <a:latin typeface="Arial"/>
              <a:cs typeface="Arial"/>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800" b="0" i="0" u="none" strike="noStrike" kern="1200" cap="none" spc="0" baseline="0">
              <a:solidFill>
                <a:srgbClr val="4D4D4D"/>
              </a:solidFill>
              <a:uFillTx/>
              <a:latin typeface="Arial"/>
              <a:cs typeface="Arial"/>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sk-SK" sz="800" b="0" i="0" u="none" strike="noStrike" kern="1200" cap="none" spc="0" baseline="0">
              <a:solidFill>
                <a:srgbClr val="4D4D4D"/>
              </a:solidFill>
              <a:uFillTx/>
              <a:latin typeface="Arial"/>
              <a:cs typeface="Arial"/>
            </a:endParaRPr>
          </a:p>
        </p:txBody>
      </p:sp>
      <p:sp>
        <p:nvSpPr>
          <p:cNvPr id="7" name="Nadpis 2"/>
          <p:cNvSpPr txBox="1"/>
          <p:nvPr/>
        </p:nvSpPr>
        <p:spPr>
          <a:xfrm>
            <a:off x="3708404" y="5229225"/>
            <a:ext cx="1655758" cy="647696"/>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l-SI" sz="800" b="0" i="0" u="none" strike="noStrike" kern="1200" cap="none" spc="0" baseline="0">
                <a:solidFill>
                  <a:srgbClr val="4D4D4D"/>
                </a:solidFill>
                <a:uFillTx/>
                <a:latin typeface="Arial"/>
                <a:cs typeface="Arial"/>
              </a:rPr>
              <a:t>Právnická firma roku</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l-SI" sz="800" b="0" i="0" u="none" strike="noStrike" kern="1200" cap="none" spc="0" baseline="0">
                <a:solidFill>
                  <a:srgbClr val="4D4D4D"/>
                </a:solidFill>
                <a:uFillTx/>
                <a:latin typeface="Arial"/>
                <a:cs typeface="Arial"/>
              </a:rPr>
              <a:t>v Českej republike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l-SI" sz="800" b="0" i="0" u="none" strike="noStrike" kern="1200" cap="none" spc="0" baseline="0">
                <a:solidFill>
                  <a:srgbClr val="4D4D4D"/>
                </a:solidFill>
                <a:uFillTx/>
                <a:latin typeface="Arial"/>
                <a:cs typeface="Arial"/>
              </a:rPr>
              <a:t>(2011)</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800" b="0" i="0" u="none" strike="noStrike" kern="1200" cap="none" spc="0" baseline="0">
              <a:solidFill>
                <a:srgbClr val="4D4D4D"/>
              </a:solidFill>
              <a:uFillTx/>
              <a:latin typeface="Arial"/>
              <a:cs typeface="Arial"/>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800" b="0" i="0" u="none" strike="noStrike" kern="1200" cap="none" spc="0" baseline="0">
              <a:solidFill>
                <a:srgbClr val="4D4D4D"/>
              </a:solidFill>
              <a:uFillTx/>
              <a:latin typeface="Arial"/>
              <a:cs typeface="Arial"/>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sk-SK" sz="800" b="0" i="0" u="none" strike="noStrike" kern="1200" cap="none" spc="0" baseline="0">
              <a:solidFill>
                <a:srgbClr val="4D4D4D"/>
              </a:solidFill>
              <a:uFillTx/>
              <a:latin typeface="Arial"/>
              <a:cs typeface="Arial"/>
            </a:endParaRPr>
          </a:p>
        </p:txBody>
      </p:sp>
      <p:sp>
        <p:nvSpPr>
          <p:cNvPr id="8" name="Nadpis 2"/>
          <p:cNvSpPr txBox="1"/>
          <p:nvPr/>
        </p:nvSpPr>
        <p:spPr>
          <a:xfrm>
            <a:off x="5508629" y="5229225"/>
            <a:ext cx="1655758" cy="647696"/>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sl-SI" sz="800" b="0" i="0" u="none" strike="noStrike" kern="1200" cap="none" spc="0" baseline="0">
              <a:solidFill>
                <a:srgbClr val="4D4D4D"/>
              </a:solidFill>
              <a:uFillTx/>
              <a:latin typeface="Arial"/>
              <a:cs typeface="Arial"/>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l-SI" sz="800" b="0" i="0" u="none" strike="noStrike" kern="1200" cap="none" spc="0" baseline="0">
                <a:solidFill>
                  <a:srgbClr val="4D4D4D"/>
                </a:solidFill>
                <a:uFillTx/>
                <a:latin typeface="Arial"/>
                <a:cs typeface="Arial"/>
              </a:rPr>
              <a:t>1. miesto v počte realizovaných</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l-SI" sz="800" b="0" i="0" u="none" strike="noStrike" kern="1200" cap="none" spc="0" baseline="0">
                <a:solidFill>
                  <a:srgbClr val="4D4D4D"/>
                </a:solidFill>
                <a:uFillTx/>
                <a:latin typeface="Arial"/>
                <a:cs typeface="Arial"/>
              </a:rPr>
              <a:t>fúzií a akvizícií</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l-SI" sz="800" b="0" i="0" u="none" strike="noStrike" kern="1200" cap="none" spc="0" baseline="0">
                <a:solidFill>
                  <a:srgbClr val="4D4D4D"/>
                </a:solidFill>
                <a:uFillTx/>
                <a:latin typeface="Arial"/>
                <a:cs typeface="Arial"/>
              </a:rPr>
              <a:t> v Českej republike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l-SI" sz="800" b="0" i="0" u="none" strike="noStrike" kern="1200" cap="none" spc="0" baseline="0">
                <a:solidFill>
                  <a:srgbClr val="4D4D4D"/>
                </a:solidFill>
                <a:uFillTx/>
                <a:latin typeface="Arial"/>
                <a:cs typeface="Arial"/>
              </a:rPr>
              <a:t>a východnej Európe</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l-SI" sz="800" b="0" i="0" u="none" strike="noStrike" kern="1200" cap="none" spc="0" baseline="0">
                <a:solidFill>
                  <a:srgbClr val="4D4D4D"/>
                </a:solidFill>
                <a:uFillTx/>
                <a:latin typeface="Arial"/>
                <a:cs typeface="Arial"/>
              </a:rPr>
              <a:t>(2011)</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sk-SK" sz="800" b="0" i="0" u="none" strike="noStrike" kern="1200" cap="none" spc="0" baseline="0">
              <a:solidFill>
                <a:srgbClr val="4D4D4D"/>
              </a:solidFill>
              <a:uFillTx/>
              <a:latin typeface="Arial"/>
              <a:cs typeface="Arial"/>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sk-SK" sz="800" b="0" i="0" u="none" strike="noStrike" kern="1200" cap="none" spc="0" baseline="0">
              <a:solidFill>
                <a:srgbClr val="4D4D4D"/>
              </a:solidFill>
              <a:uFillTx/>
              <a:latin typeface="Arial"/>
              <a:cs typeface="Arial"/>
            </a:endParaRPr>
          </a:p>
        </p:txBody>
      </p:sp>
      <p:sp>
        <p:nvSpPr>
          <p:cNvPr id="9" name="Nadpis 2"/>
          <p:cNvSpPr txBox="1"/>
          <p:nvPr/>
        </p:nvSpPr>
        <p:spPr>
          <a:xfrm>
            <a:off x="7235820" y="5227633"/>
            <a:ext cx="1657350" cy="649288"/>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k-SK" sz="800" b="0" i="0" u="none" strike="noStrike" kern="1200" cap="none" spc="0" baseline="0">
                <a:solidFill>
                  <a:srgbClr val="4D4D4D"/>
                </a:solidFill>
                <a:uFillTx/>
                <a:latin typeface="Arial"/>
                <a:cs typeface="Arial"/>
              </a:rPr>
              <a:t>1. miesto medzi domácimi právnickými firmami</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sk-SK" sz="800" b="0" i="0" u="none" strike="noStrike" kern="1200" cap="none" spc="0" baseline="0">
                <a:solidFill>
                  <a:srgbClr val="4D4D4D"/>
                </a:solidFill>
                <a:uFillTx/>
                <a:latin typeface="Arial"/>
                <a:cs typeface="Arial"/>
              </a:rPr>
              <a:t>(2011)</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sk-SK" sz="800" b="0" i="0" u="none" strike="noStrike" kern="1200" cap="none" spc="0" baseline="0">
              <a:solidFill>
                <a:srgbClr val="4D4D4D"/>
              </a:solidFill>
              <a:uFillTx/>
              <a:latin typeface="Arial"/>
              <a:cs typeface="Arial"/>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sk-SK" sz="800" b="0" i="0" u="none" strike="noStrike" kern="1200" cap="none" spc="0" baseline="0">
              <a:solidFill>
                <a:srgbClr val="4D4D4D"/>
              </a:solidFill>
              <a:uFillTx/>
              <a:latin typeface="Arial"/>
              <a:cs typeface="Arial"/>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sk-SK" sz="800" b="0" i="0" u="none" strike="noStrike" kern="1200" cap="none" spc="0" baseline="0">
              <a:solidFill>
                <a:srgbClr val="4D4D4D"/>
              </a:solidFill>
              <a:uFillTx/>
              <a:latin typeface="Arial"/>
              <a:cs typeface="Arial"/>
            </a:endParaRPr>
          </a:p>
        </p:txBody>
      </p:sp>
      <p:sp>
        <p:nvSpPr>
          <p:cNvPr id="11" name="Obdĺžnik 1"/>
          <p:cNvSpPr/>
          <p:nvPr/>
        </p:nvSpPr>
        <p:spPr>
          <a:xfrm>
            <a:off x="250829" y="4293096"/>
            <a:ext cx="8570908" cy="2557091"/>
          </a:xfrm>
          <a:prstGeom prst="rect">
            <a:avLst/>
          </a:prstGeom>
          <a:solidFill>
            <a:srgbClr val="FFFFFF"/>
          </a:solidFill>
          <a:ln>
            <a:noFill/>
            <a:prstDash val="solid"/>
          </a:ln>
        </p:spPr>
        <p:txBody>
          <a:bodyPr vert="horz" wrap="square" lIns="91440" tIns="45720" rIns="91440" bIns="45720" anchor="ctr" anchorCtr="1" compatLnSpc="1"/>
          <a:lstStyle/>
          <a:p>
            <a:pPr lvl="0" algn="ctr">
              <a:defRPr sz="1800" b="0" i="0" u="none" strike="noStrike" kern="0" cap="none" spc="0" baseline="0">
                <a:solidFill>
                  <a:srgbClr val="000000"/>
                </a:solidFill>
                <a:uFillTx/>
              </a:defRPr>
            </a:pPr>
            <a:r>
              <a:rPr lang="sk-SK" dirty="0" smtClean="0">
                <a:solidFill>
                  <a:srgbClr val="141760"/>
                </a:solidFill>
                <a:latin typeface="Arial"/>
                <a:cs typeface="Arial"/>
              </a:rPr>
              <a:t>Kolokvium Brno 18. 3 . 2015</a:t>
            </a:r>
            <a:endParaRPr lang="sk-SK" dirty="0">
              <a:solidFill>
                <a:srgbClr val="141760"/>
              </a:solidFill>
              <a:latin typeface="Arial"/>
              <a:cs typeface="Aria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sz="1600" dirty="0" smtClean="0"/>
              <a:t>Osobní působnost nového zákona o podpoře rodin musí být souladná s čl. 2 ÚPD</a:t>
            </a:r>
          </a:p>
          <a:p>
            <a:endParaRPr lang="cs-CZ" sz="1600" dirty="0" smtClean="0"/>
          </a:p>
          <a:p>
            <a:r>
              <a:rPr lang="cs-CZ" sz="1600" dirty="0" smtClean="0"/>
              <a:t>Teritoriální vymezení působnosti na území ČR:</a:t>
            </a:r>
          </a:p>
          <a:p>
            <a:pPr marL="285750" indent="-285750">
              <a:buFont typeface="Arial" pitchFamily="34" charset="0"/>
              <a:buChar char="•"/>
            </a:pPr>
            <a:r>
              <a:rPr lang="cs-CZ" sz="1600" dirty="0" smtClean="0"/>
              <a:t>Odlišuje se teritoriální působnost (místní příslušnost) orgánů sociálně – právní ochrany dětí a působnost soudu </a:t>
            </a:r>
          </a:p>
          <a:p>
            <a:pPr marL="285750" indent="-285750">
              <a:buFont typeface="Arial" pitchFamily="34" charset="0"/>
              <a:buChar char="•"/>
            </a:pPr>
            <a:r>
              <a:rPr lang="cs-CZ" sz="1600" dirty="0" smtClean="0"/>
              <a:t>OSPOD – princip trvalého pobytu dítěte v. bydliště dítěte </a:t>
            </a:r>
          </a:p>
          <a:p>
            <a:endParaRPr lang="cs-CZ" sz="1600" dirty="0"/>
          </a:p>
          <a:p>
            <a:r>
              <a:rPr lang="cs-CZ" sz="1600" dirty="0" smtClean="0"/>
              <a:t>Relevantní (i v souladu s unijními předpisy je faktická možnost pomoci) – akcentace bydliště (obvyklé bydliště) dítěte </a:t>
            </a:r>
            <a:endParaRPr lang="cs-CZ" sz="1600" dirty="0"/>
          </a:p>
        </p:txBody>
      </p:sp>
      <p:sp>
        <p:nvSpPr>
          <p:cNvPr id="3" name="Nadpis 2"/>
          <p:cNvSpPr>
            <a:spLocks noGrp="1"/>
          </p:cNvSpPr>
          <p:nvPr>
            <p:ph type="title"/>
          </p:nvPr>
        </p:nvSpPr>
        <p:spPr/>
        <p:txBody>
          <a:bodyPr/>
          <a:lstStyle/>
          <a:p>
            <a:r>
              <a:rPr lang="cs-CZ" dirty="0" smtClean="0"/>
              <a:t>Vytyčené problémy</a:t>
            </a:r>
            <a:endParaRPr lang="cs-CZ" dirty="0"/>
          </a:p>
        </p:txBody>
      </p:sp>
    </p:spTree>
    <p:extLst>
      <p:ext uri="{BB962C8B-B14F-4D97-AF65-F5344CB8AC3E}">
        <p14:creationId xmlns:p14="http://schemas.microsoft.com/office/powerpoint/2010/main" val="1070061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text 5"/>
          <p:cNvSpPr>
            <a:spLocks noGrp="1"/>
          </p:cNvSpPr>
          <p:nvPr>
            <p:ph idx="1"/>
          </p:nvPr>
        </p:nvSpPr>
        <p:spPr/>
        <p:txBody>
          <a:bodyPr/>
          <a:lstStyle/>
          <a:p>
            <a:pPr marL="0" indent="0">
              <a:buNone/>
            </a:pPr>
            <a:r>
              <a:rPr lang="cs-CZ" dirty="0" smtClean="0"/>
              <a:t>Sociálně-právní </a:t>
            </a:r>
            <a:r>
              <a:rPr lang="cs-CZ" dirty="0"/>
              <a:t>ochranou dětí </a:t>
            </a:r>
            <a:r>
              <a:rPr lang="cs-CZ" dirty="0" smtClean="0"/>
              <a:t>se </a:t>
            </a:r>
            <a:r>
              <a:rPr lang="cs-CZ" dirty="0"/>
              <a:t>rozumí </a:t>
            </a:r>
            <a:r>
              <a:rPr lang="cs-CZ" dirty="0" smtClean="0"/>
              <a:t>zejména</a:t>
            </a:r>
            <a:endParaRPr lang="cs-CZ" dirty="0"/>
          </a:p>
          <a:p>
            <a:r>
              <a:rPr lang="cs-CZ" dirty="0" smtClean="0"/>
              <a:t>ochrana </a:t>
            </a:r>
            <a:r>
              <a:rPr lang="cs-CZ" dirty="0"/>
              <a:t>práva dítěte na příznivý vývoj a řádnou výchovu</a:t>
            </a:r>
            <a:r>
              <a:rPr lang="cs-CZ" dirty="0" smtClean="0"/>
              <a:t>,</a:t>
            </a:r>
            <a:endParaRPr lang="cs-CZ" dirty="0"/>
          </a:p>
          <a:p>
            <a:r>
              <a:rPr lang="cs-CZ" dirty="0" smtClean="0"/>
              <a:t>ochrana </a:t>
            </a:r>
            <a:r>
              <a:rPr lang="cs-CZ" dirty="0"/>
              <a:t>oprávněných zájmů dítěte, včetně ochrany jeho jmění</a:t>
            </a:r>
            <a:r>
              <a:rPr lang="cs-CZ" dirty="0" smtClean="0"/>
              <a:t>,</a:t>
            </a:r>
            <a:endParaRPr lang="cs-CZ" dirty="0"/>
          </a:p>
          <a:p>
            <a:r>
              <a:rPr lang="cs-CZ" dirty="0" smtClean="0"/>
              <a:t>působení </a:t>
            </a:r>
            <a:r>
              <a:rPr lang="cs-CZ" dirty="0"/>
              <a:t>směřující k obnovení narušených funkcí rodiny,</a:t>
            </a:r>
          </a:p>
          <a:p>
            <a:r>
              <a:rPr lang="cs-CZ" dirty="0"/>
              <a:t> zabezpečení </a:t>
            </a:r>
            <a:r>
              <a:rPr lang="cs-CZ" dirty="0" smtClean="0"/>
              <a:t>náhradního </a:t>
            </a:r>
            <a:r>
              <a:rPr lang="cs-CZ" dirty="0"/>
              <a:t>rodinného prostředí pro dítě, které nemůže být trvale nebo dočasně vychováváno ve vlastní rodině.</a:t>
            </a:r>
          </a:p>
          <a:p>
            <a:endParaRPr lang="cs-CZ" dirty="0"/>
          </a:p>
          <a:p>
            <a:r>
              <a:rPr lang="cs-CZ" dirty="0" smtClean="0"/>
              <a:t>Sociálně-právní </a:t>
            </a:r>
            <a:r>
              <a:rPr lang="cs-CZ" dirty="0"/>
              <a:t>ochrana se zaměřuje zejména na děti</a:t>
            </a:r>
            <a:r>
              <a:rPr lang="cs-CZ" dirty="0" smtClean="0"/>
              <a:t>,</a:t>
            </a:r>
            <a:endParaRPr lang="cs-CZ" dirty="0"/>
          </a:p>
          <a:p>
            <a:r>
              <a:rPr lang="cs-CZ" dirty="0"/>
              <a:t>a) jejichž rodiče</a:t>
            </a:r>
          </a:p>
          <a:p>
            <a:r>
              <a:rPr lang="cs-CZ" dirty="0"/>
              <a:t>1. zemřeli,</a:t>
            </a:r>
          </a:p>
          <a:p>
            <a:r>
              <a:rPr lang="cs-CZ" dirty="0"/>
              <a:t>2. neplní povinnosti plynoucí z rodičovské odpovědnosti, nebo</a:t>
            </a:r>
          </a:p>
          <a:p>
            <a:r>
              <a:rPr lang="cs-CZ" dirty="0"/>
              <a:t>3. nevykonávají nebo zneužívají práva plynoucí z rodičovské odpovědnosti;</a:t>
            </a:r>
          </a:p>
          <a:p>
            <a:r>
              <a:rPr lang="cs-CZ" dirty="0"/>
              <a:t> </a:t>
            </a:r>
            <a:r>
              <a:rPr lang="cs-CZ" dirty="0" smtClean="0"/>
              <a:t>b</a:t>
            </a:r>
            <a:r>
              <a:rPr lang="cs-CZ" dirty="0"/>
              <a:t>) které byly svěřeny do výchovy jiné osoby odpovědné za výchovu dítěte, pokud tato osoba neplní povinnosti plynoucí ze svěření dítěte do její výchovy</a:t>
            </a:r>
            <a:r>
              <a:rPr lang="cs-CZ" dirty="0" smtClean="0"/>
              <a:t>;</a:t>
            </a:r>
            <a:endParaRPr lang="cs-CZ" dirty="0"/>
          </a:p>
          <a:p>
            <a:r>
              <a:rPr lang="cs-CZ" dirty="0"/>
              <a:t>c) které vedou zahálčivý nebo nemravný život spočívající zejména v tom, že zanedbávají školní docházku, nepracují, i když nemají dostatečný zdroj obživy, požívají alkohol nebo návykové látky, jsou ohroženy závislostí, živí se prostitucí, spáchaly trestný čin nebo, jde-li o děti mladší než patnáct let, spáchaly čin, který by jinak byl trestným činem,4) opakovaně nebo soustavně páchají přestupky5) nebo jinak ohrožují občanské soužití</a:t>
            </a:r>
            <a:r>
              <a:rPr lang="cs-CZ" dirty="0" smtClean="0"/>
              <a:t>;</a:t>
            </a:r>
            <a:endParaRPr lang="cs-CZ" dirty="0"/>
          </a:p>
          <a:p>
            <a:r>
              <a:rPr lang="cs-CZ" dirty="0"/>
              <a:t>d) které se opakovaně dopouští útěků od rodičů nebo jiných fyzických nebo právnických osob odpovědných za výchovu dítěte</a:t>
            </a:r>
            <a:r>
              <a:rPr lang="cs-CZ" dirty="0" smtClean="0"/>
              <a:t>;</a:t>
            </a:r>
            <a:endParaRPr lang="cs-CZ" dirty="0"/>
          </a:p>
          <a:p>
            <a:r>
              <a:rPr lang="cs-CZ" dirty="0"/>
              <a:t>e) na kterých byl spáchán trestný čin ohrožující život, zdraví, svobodu, jejich lidskou důstojnost, mravní vývoj nebo jmění, nebo je podezření ze spáchání takového činu</a:t>
            </a:r>
            <a:r>
              <a:rPr lang="cs-CZ" dirty="0" smtClean="0"/>
              <a:t>;</a:t>
            </a:r>
            <a:endParaRPr lang="cs-CZ" dirty="0"/>
          </a:p>
          <a:p>
            <a:r>
              <a:rPr lang="cs-CZ" dirty="0"/>
              <a:t>f) které jsou na základě žádostí rodičů nebo jiných osob odpovědných za výchovu dítěte opakovaně umísťovány do zařízení zajišťujících nepřetržitou péči o děti nebo jejich umístění v takových zařízeních trvá déle než 6 měsíců</a:t>
            </a:r>
            <a:r>
              <a:rPr lang="cs-CZ" dirty="0" smtClean="0"/>
              <a:t>;</a:t>
            </a:r>
            <a:endParaRPr lang="cs-CZ" dirty="0"/>
          </a:p>
          <a:p>
            <a:r>
              <a:rPr lang="cs-CZ" dirty="0"/>
              <a:t>g) které jsou ohrožovány násilím mezi rodiči nebo jinými osobami odpovědnými za výchovu dítěte, popřípadě násilím mezi dalšími fyzickými osobami</a:t>
            </a:r>
            <a:r>
              <a:rPr lang="cs-CZ" dirty="0" smtClean="0"/>
              <a:t>;</a:t>
            </a:r>
            <a:endParaRPr lang="cs-CZ" dirty="0"/>
          </a:p>
          <a:p>
            <a:r>
              <a:rPr lang="cs-CZ" dirty="0"/>
              <a:t>h) které jsou žadateli o udělení mezinárodní ochrany, azylanty nebo osobami požívajícími doplňkové ochrany, a které se na území České republiky nacházejí bez doprovodu rodičů nebo jiných osob odpovědných za jejich výchovu;</a:t>
            </a:r>
          </a:p>
          <a:p>
            <a:r>
              <a:rPr lang="cs-CZ" b="1" dirty="0" smtClean="0"/>
              <a:t>pokud </a:t>
            </a:r>
            <a:r>
              <a:rPr lang="cs-CZ" b="1" dirty="0"/>
              <a:t>tyto skutečnosti trvají po takovou dobu nebo jsou takové intenzity, že nepříznivě ovlivňují vývoj dětí nebo jsou anebo mohou být příčinou nepříznivého vývoje </a:t>
            </a:r>
            <a:r>
              <a:rPr lang="cs-CZ" b="1" dirty="0" smtClean="0"/>
              <a:t>dětí.</a:t>
            </a:r>
          </a:p>
          <a:p>
            <a:endParaRPr lang="cs-CZ" dirty="0"/>
          </a:p>
          <a:p>
            <a:endParaRPr lang="cs-CZ" dirty="0"/>
          </a:p>
        </p:txBody>
      </p:sp>
      <p:sp>
        <p:nvSpPr>
          <p:cNvPr id="4" name="Nadpis 3"/>
          <p:cNvSpPr>
            <a:spLocks noGrp="1"/>
          </p:cNvSpPr>
          <p:nvPr>
            <p:ph type="title"/>
          </p:nvPr>
        </p:nvSpPr>
        <p:spPr/>
        <p:txBody>
          <a:bodyPr/>
          <a:lstStyle/>
          <a:p>
            <a:r>
              <a:rPr lang="cs-CZ" dirty="0" smtClean="0"/>
              <a:t>Cílová skupina </a:t>
            </a:r>
            <a:endParaRPr lang="cs-CZ" dirty="0"/>
          </a:p>
        </p:txBody>
      </p:sp>
    </p:spTree>
    <p:extLst>
      <p:ext uri="{BB962C8B-B14F-4D97-AF65-F5344CB8AC3E}">
        <p14:creationId xmlns:p14="http://schemas.microsoft.com/office/powerpoint/2010/main" val="1903125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Cílová skupina</a:t>
            </a:r>
            <a:endParaRPr lang="cs-CZ" dirty="0"/>
          </a:p>
        </p:txBody>
      </p:sp>
      <p:sp>
        <p:nvSpPr>
          <p:cNvPr id="5" name="Zástupný symbol pro text 4"/>
          <p:cNvSpPr>
            <a:spLocks noGrp="1"/>
          </p:cNvSpPr>
          <p:nvPr>
            <p:ph type="body" idx="4294967295"/>
          </p:nvPr>
        </p:nvSpPr>
        <p:spPr>
          <a:xfrm>
            <a:off x="179512" y="1600200"/>
            <a:ext cx="8784976" cy="4525959"/>
          </a:xfrm>
        </p:spPr>
        <p:txBody>
          <a:bodyPr/>
          <a:lstStyle/>
          <a:p>
            <a:r>
              <a:rPr lang="cs-CZ" sz="2200" dirty="0" smtClean="0"/>
              <a:t>Nový zákon musí nastavit cílovou skupinu </a:t>
            </a:r>
          </a:p>
          <a:p>
            <a:r>
              <a:rPr lang="cs-CZ" sz="2200" dirty="0" smtClean="0"/>
              <a:t>Je třeba sladit s vymezením pojmů (podpora rodin) …viz výše</a:t>
            </a:r>
          </a:p>
          <a:p>
            <a:r>
              <a:rPr lang="cs-CZ" sz="2200" dirty="0" smtClean="0"/>
              <a:t>Určení osob, kterým je ochrana (podpora) poskytována (rodiny, které potřebují zvýšenou pozornost), různé definice pojmu ohrožené dítě (čl. 20 ÚPD)</a:t>
            </a:r>
          </a:p>
          <a:p>
            <a:r>
              <a:rPr lang="cs-CZ" sz="2200" dirty="0" smtClean="0"/>
              <a:t>Nastavení potřebné rovnováhy (s přihlédnutím k nálezům ÚS (např. II. ÚS 2546/2010 </a:t>
            </a:r>
            <a:r>
              <a:rPr lang="cs-CZ" sz="2200" i="1" dirty="0"/>
              <a:t>Neosvědčení řádných bytových a sociálních podmínek matky a její nepřizpůsobivá osobnost jsou okolnosti, které automaticky neznačí její neschopnost zajistit adekvátní péči a nesvědčí o vážném ohrožení </a:t>
            </a:r>
            <a:r>
              <a:rPr lang="cs-CZ" sz="2200" i="1" dirty="0" smtClean="0"/>
              <a:t>dítěte…..)</a:t>
            </a:r>
            <a:endParaRPr lang="cs-CZ" sz="2200" dirty="0" smtClean="0"/>
          </a:p>
        </p:txBody>
      </p:sp>
    </p:spTree>
    <p:extLst>
      <p:ext uri="{BB962C8B-B14F-4D97-AF65-F5344CB8AC3E}">
        <p14:creationId xmlns:p14="http://schemas.microsoft.com/office/powerpoint/2010/main" val="2255047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smtClean="0"/>
              <a:t>Oblast podpory </a:t>
            </a:r>
            <a:endParaRPr lang="cs-CZ" dirty="0"/>
          </a:p>
        </p:txBody>
      </p:sp>
      <p:sp>
        <p:nvSpPr>
          <p:cNvPr id="3" name="Zástupný symbol pro text 2"/>
          <p:cNvSpPr>
            <a:spLocks noGrp="1"/>
          </p:cNvSpPr>
          <p:nvPr>
            <p:ph type="body" idx="4294967295"/>
          </p:nvPr>
        </p:nvSpPr>
        <p:spPr>
          <a:xfrm>
            <a:off x="179512" y="1600200"/>
            <a:ext cx="8856984" cy="4525959"/>
          </a:xfrm>
        </p:spPr>
        <p:txBody>
          <a:bodyPr/>
          <a:lstStyle/>
          <a:p>
            <a:pPr marL="0" indent="0">
              <a:buNone/>
            </a:pPr>
            <a:r>
              <a:rPr lang="cs-CZ" sz="1300" dirty="0"/>
              <a:t>Čl. 3 ÚPD </a:t>
            </a:r>
            <a:r>
              <a:rPr lang="cs-CZ" sz="1300" i="1" dirty="0"/>
              <a:t>Státy, které jsou smluvní stranou úmluvy, se zavazují zajistit dítěti takovou ochranu a péči, jaká je nezbytná pro jeho blaho, přičemž berou ohled na práva a povinnosti jeho rodičů, zákonných zástupců nebo jiných jednotlivců právně za něho odpovědných, a činí pro to všechna potřebná zákonodárná a správní opatření</a:t>
            </a:r>
            <a:r>
              <a:rPr lang="cs-CZ" sz="1300" i="1" dirty="0" smtClean="0"/>
              <a:t>.</a:t>
            </a:r>
            <a:endParaRPr lang="cs-CZ" sz="1300" dirty="0" smtClean="0"/>
          </a:p>
          <a:p>
            <a:pPr marL="0" indent="0">
              <a:buNone/>
            </a:pPr>
            <a:r>
              <a:rPr lang="cs-CZ" sz="1300" dirty="0" smtClean="0"/>
              <a:t>Opatření SPOD</a:t>
            </a:r>
          </a:p>
          <a:p>
            <a:r>
              <a:rPr lang="cs-CZ" sz="1300" dirty="0" smtClean="0"/>
              <a:t>Preventivní, poradenská, výchovná </a:t>
            </a:r>
          </a:p>
          <a:p>
            <a:r>
              <a:rPr lang="cs-CZ" sz="1300" dirty="0" smtClean="0"/>
              <a:t>Další oblasti působnosti – náhradní rodinná péče (pěstounství, svěření do péče jiné osoby), osvojení </a:t>
            </a:r>
            <a:endParaRPr lang="cs-CZ" sz="1300" dirty="0"/>
          </a:p>
          <a:p>
            <a:pPr marL="0" indent="0">
              <a:buNone/>
            </a:pPr>
            <a:r>
              <a:rPr lang="cs-CZ" sz="1300" dirty="0" smtClean="0"/>
              <a:t>Je třeba nastavit jasný a přehledný systém podpory, která musí zahrnovat</a:t>
            </a:r>
            <a:r>
              <a:rPr lang="cs-CZ" sz="1300" dirty="0" smtClean="0"/>
              <a:t>:</a:t>
            </a:r>
          </a:p>
          <a:p>
            <a:pPr marL="0" indent="0">
              <a:buNone/>
            </a:pPr>
            <a:endParaRPr lang="cs-CZ" sz="1300" dirty="0" smtClean="0"/>
          </a:p>
          <a:p>
            <a:r>
              <a:rPr lang="cs-CZ" sz="1300" dirty="0" smtClean="0"/>
              <a:t>Preventivní činnost (vzdělávání, prevence boje s drogovou závislostí ..)</a:t>
            </a:r>
          </a:p>
          <a:p>
            <a:r>
              <a:rPr lang="cs-CZ" sz="1300" dirty="0" smtClean="0"/>
              <a:t>Poradenskou činnosti (např. řešení rodičovských konfliktů, pomoc při péči o postižené dítě, dítě se zvláštními potřebami apod.) </a:t>
            </a:r>
          </a:p>
          <a:p>
            <a:r>
              <a:rPr lang="cs-CZ" sz="1300" dirty="0" smtClean="0"/>
              <a:t>Institucionální a finanční systém ochrany a podpory v tíživé životní situaci (hmotná nouze, ztráta bydlení, postižení dítěte)</a:t>
            </a:r>
            <a:r>
              <a:rPr lang="cs-CZ" sz="1300" dirty="0"/>
              <a:t> </a:t>
            </a:r>
            <a:endParaRPr lang="cs-CZ" sz="1300" dirty="0" smtClean="0"/>
          </a:p>
          <a:p>
            <a:r>
              <a:rPr lang="cs-CZ" sz="1300" dirty="0" smtClean="0"/>
              <a:t>Systém podpory ohroženým dětem, rodinám (akcentace práva dítěte na péči jeho vlastními rodiči, je-li to možné)</a:t>
            </a:r>
          </a:p>
          <a:p>
            <a:r>
              <a:rPr lang="cs-CZ" sz="1300" dirty="0" smtClean="0"/>
              <a:t>Systém </a:t>
            </a:r>
            <a:r>
              <a:rPr lang="cs-CZ" sz="1300" dirty="0" smtClean="0"/>
              <a:t>opatření směřujících </a:t>
            </a:r>
            <a:r>
              <a:rPr lang="cs-CZ" sz="1300" dirty="0" smtClean="0"/>
              <a:t>do výchovy především s cílem prevence závažnějšího problému</a:t>
            </a:r>
          </a:p>
          <a:p>
            <a:r>
              <a:rPr lang="cs-CZ" sz="1300" dirty="0" smtClean="0"/>
              <a:t>Systém náhradní rodinné péče s optimálním vyvážením regulace ústavní výchovy </a:t>
            </a:r>
            <a:endParaRPr lang="cs-CZ" sz="1300" dirty="0" smtClean="0"/>
          </a:p>
          <a:p>
            <a:r>
              <a:rPr lang="cs-CZ" sz="1300" dirty="0" smtClean="0"/>
              <a:t>Sociální kuratela</a:t>
            </a:r>
            <a:endParaRPr lang="cs-CZ" sz="1300" dirty="0" smtClean="0"/>
          </a:p>
        </p:txBody>
      </p:sp>
    </p:spTree>
    <p:extLst>
      <p:ext uri="{BB962C8B-B14F-4D97-AF65-F5344CB8AC3E}">
        <p14:creationId xmlns:p14="http://schemas.microsoft.com/office/powerpoint/2010/main" val="3338290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Vymezení kompetentních orgánů</a:t>
            </a:r>
            <a:endParaRPr lang="cs-CZ" dirty="0"/>
          </a:p>
        </p:txBody>
      </p:sp>
      <p:sp>
        <p:nvSpPr>
          <p:cNvPr id="3" name="Zástupný symbol pro text 2"/>
          <p:cNvSpPr>
            <a:spLocks noGrp="1"/>
          </p:cNvSpPr>
          <p:nvPr>
            <p:ph type="body" idx="4294967295"/>
          </p:nvPr>
        </p:nvSpPr>
        <p:spPr/>
        <p:txBody>
          <a:bodyPr/>
          <a:lstStyle/>
          <a:p>
            <a:r>
              <a:rPr lang="cs-CZ" sz="1600" i="1" dirty="0"/>
              <a:t>krajské úřady, obecní úřady obcí s rozšířenou působností, obecní úřady a újezdní úřady, Ministerstvo práce a sociálních věcí, Úřad pro mezinárodněprávní ochranu dětí („</a:t>
            </a:r>
            <a:r>
              <a:rPr lang="cs-CZ" sz="1600" b="1" i="1" dirty="0"/>
              <a:t>ÚPMOD</a:t>
            </a:r>
            <a:r>
              <a:rPr lang="cs-CZ" sz="1600" i="1" dirty="0"/>
              <a:t>“), krajské pobočky Úřadu práce České republiky - krajské pobočky a pobočka pro hlavní město Prahu, které tvoří soustavu orgánů sociálně-právní ochrany dětí („</a:t>
            </a:r>
            <a:r>
              <a:rPr lang="cs-CZ" sz="1600" b="1" i="1" dirty="0"/>
              <a:t>OSPOD</a:t>
            </a:r>
            <a:r>
              <a:rPr lang="cs-CZ" sz="1600" i="1" dirty="0"/>
              <a:t>“), a dále obce v samostatné působnosti, kraje v samostatné působnosti, komise pro sociálně-právní ochranu </a:t>
            </a:r>
            <a:r>
              <a:rPr lang="cs-CZ" sz="1600" i="1" dirty="0" smtClean="0"/>
              <a:t>dětí</a:t>
            </a:r>
          </a:p>
          <a:p>
            <a:r>
              <a:rPr lang="cs-CZ" sz="1600" i="1" dirty="0" smtClean="0"/>
              <a:t>Pověřené osoby (stávající § 48 ZOSPOD)</a:t>
            </a:r>
            <a:endParaRPr lang="cs-CZ" sz="1600" i="1" dirty="0"/>
          </a:p>
        </p:txBody>
      </p:sp>
    </p:spTree>
    <p:extLst>
      <p:ext uri="{BB962C8B-B14F-4D97-AF65-F5344CB8AC3E}">
        <p14:creationId xmlns:p14="http://schemas.microsoft.com/office/powerpoint/2010/main" val="37764097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692145"/>
            <a:ext cx="8640960" cy="725484"/>
          </a:xfrm>
        </p:spPr>
        <p:txBody>
          <a:bodyPr/>
          <a:lstStyle/>
          <a:p>
            <a:r>
              <a:rPr lang="cs-CZ" dirty="0" smtClean="0"/>
              <a:t>Zařízení sociálně právní ochrany dětí</a:t>
            </a:r>
            <a:endParaRPr lang="cs-CZ" dirty="0"/>
          </a:p>
        </p:txBody>
      </p:sp>
      <p:sp>
        <p:nvSpPr>
          <p:cNvPr id="3" name="Zástupný symbol pro text 2"/>
          <p:cNvSpPr>
            <a:spLocks noGrp="1"/>
          </p:cNvSpPr>
          <p:nvPr>
            <p:ph type="body" idx="4294967295"/>
          </p:nvPr>
        </p:nvSpPr>
        <p:spPr/>
        <p:txBody>
          <a:bodyPr/>
          <a:lstStyle/>
          <a:p>
            <a:pPr marL="0" indent="0">
              <a:buNone/>
            </a:pPr>
            <a:endParaRPr lang="cs-CZ" dirty="0"/>
          </a:p>
          <a:p>
            <a:pPr lvl="0"/>
            <a:r>
              <a:rPr lang="cs-CZ" dirty="0"/>
              <a:t>zařízení odborného poradenství pro péči o děti,</a:t>
            </a:r>
          </a:p>
          <a:p>
            <a:pPr lvl="0"/>
            <a:r>
              <a:rPr lang="cs-CZ" dirty="0"/>
              <a:t>zařízení sociálně výchovné činnosti,</a:t>
            </a:r>
          </a:p>
          <a:p>
            <a:pPr lvl="0"/>
            <a:r>
              <a:rPr lang="cs-CZ" dirty="0"/>
              <a:t>zařízení pro děti vyžadující okamžitou pomoc,</a:t>
            </a:r>
          </a:p>
          <a:p>
            <a:pPr lvl="0"/>
            <a:r>
              <a:rPr lang="cs-CZ" dirty="0"/>
              <a:t>výchovně rekreační tábory pro děti.  </a:t>
            </a:r>
            <a:endParaRPr lang="cs-CZ" dirty="0" smtClean="0"/>
          </a:p>
          <a:p>
            <a:pPr marL="0" indent="0">
              <a:buNone/>
            </a:pPr>
            <a:r>
              <a:rPr lang="cs-CZ" dirty="0" smtClean="0"/>
              <a:t>Revize stávajícího systému (pověření), podpora jejich existence, důraz na profesionalitu, systém kontroly </a:t>
            </a:r>
          </a:p>
          <a:p>
            <a:pPr marL="0" indent="0">
              <a:buNone/>
            </a:pPr>
            <a:r>
              <a:rPr lang="cs-CZ" dirty="0" smtClean="0"/>
              <a:t>Nezbytnost prověření finančních zdrojů </a:t>
            </a:r>
          </a:p>
          <a:p>
            <a:pPr marL="0" indent="0">
              <a:buNone/>
            </a:pPr>
            <a:endParaRPr lang="cs-CZ" dirty="0"/>
          </a:p>
        </p:txBody>
      </p:sp>
    </p:spTree>
    <p:extLst>
      <p:ext uri="{BB962C8B-B14F-4D97-AF65-F5344CB8AC3E}">
        <p14:creationId xmlns:p14="http://schemas.microsoft.com/office/powerpoint/2010/main" val="317488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Mechanismus kontroly</a:t>
            </a:r>
            <a:endParaRPr lang="cs-CZ" dirty="0"/>
          </a:p>
        </p:txBody>
      </p:sp>
      <p:sp>
        <p:nvSpPr>
          <p:cNvPr id="3" name="Zástupný symbol pro text 2"/>
          <p:cNvSpPr>
            <a:spLocks noGrp="1"/>
          </p:cNvSpPr>
          <p:nvPr>
            <p:ph type="body" idx="4294967295"/>
          </p:nvPr>
        </p:nvSpPr>
        <p:spPr/>
        <p:txBody>
          <a:bodyPr/>
          <a:lstStyle/>
          <a:p>
            <a:r>
              <a:rPr lang="cs-CZ" dirty="0" smtClean="0"/>
              <a:t>Stávající úprava inspekce </a:t>
            </a:r>
          </a:p>
          <a:p>
            <a:r>
              <a:rPr lang="cs-CZ" dirty="0" smtClean="0"/>
              <a:t>V praxi se jeví jako nefunkční a nedostatečná </a:t>
            </a:r>
          </a:p>
          <a:p>
            <a:r>
              <a:rPr lang="cs-CZ" dirty="0" smtClean="0"/>
              <a:t>Je třeba revize (odpovědný orgán, postup, výstupy)</a:t>
            </a:r>
            <a:endParaRPr lang="cs-CZ" dirty="0"/>
          </a:p>
        </p:txBody>
      </p:sp>
    </p:spTree>
    <p:extLst>
      <p:ext uri="{BB962C8B-B14F-4D97-AF65-F5344CB8AC3E}">
        <p14:creationId xmlns:p14="http://schemas.microsoft.com/office/powerpoint/2010/main" val="2146400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Systém evidence dat</a:t>
            </a:r>
            <a:endParaRPr lang="cs-CZ" dirty="0"/>
          </a:p>
        </p:txBody>
      </p:sp>
      <p:sp>
        <p:nvSpPr>
          <p:cNvPr id="3" name="Zástupný symbol pro text 2"/>
          <p:cNvSpPr>
            <a:spLocks noGrp="1"/>
          </p:cNvSpPr>
          <p:nvPr>
            <p:ph type="body" idx="4294967295"/>
          </p:nvPr>
        </p:nvSpPr>
        <p:spPr/>
        <p:txBody>
          <a:bodyPr/>
          <a:lstStyle/>
          <a:p>
            <a:r>
              <a:rPr lang="cs-CZ" dirty="0" smtClean="0"/>
              <a:t>Revize stávajícího systému evidence</a:t>
            </a:r>
          </a:p>
          <a:p>
            <a:r>
              <a:rPr lang="cs-CZ" dirty="0" smtClean="0"/>
              <a:t>Je třeba z důvodu účinné ochrany zabezpečit fungování systému </a:t>
            </a:r>
          </a:p>
          <a:p>
            <a:r>
              <a:rPr lang="cs-CZ" dirty="0" smtClean="0"/>
              <a:t>Vzájemné propojení údajů (soudní systém? X povinnost mlčenlivosti)</a:t>
            </a:r>
          </a:p>
          <a:p>
            <a:r>
              <a:rPr lang="cs-CZ" dirty="0" smtClean="0"/>
              <a:t>Inspirace – německý systém </a:t>
            </a:r>
            <a:r>
              <a:rPr lang="cs-CZ" dirty="0" err="1" smtClean="0"/>
              <a:t>Jugendamt</a:t>
            </a:r>
            <a:r>
              <a:rPr lang="cs-CZ" dirty="0" smtClean="0"/>
              <a:t>, vše pod jednou střechou, vzájemně propojený informační systém</a:t>
            </a:r>
          </a:p>
        </p:txBody>
      </p:sp>
    </p:spTree>
    <p:extLst>
      <p:ext uri="{BB962C8B-B14F-4D97-AF65-F5344CB8AC3E}">
        <p14:creationId xmlns:p14="http://schemas.microsoft.com/office/powerpoint/2010/main" val="27419145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980728"/>
            <a:ext cx="8229600" cy="725484"/>
          </a:xfrm>
        </p:spPr>
        <p:txBody>
          <a:bodyPr/>
          <a:lstStyle/>
          <a:p>
            <a:r>
              <a:rPr lang="cs-CZ" dirty="0" smtClean="0"/>
              <a:t>Systém opatření ZOSPOD</a:t>
            </a:r>
            <a:endParaRPr lang="cs-CZ" dirty="0"/>
          </a:p>
        </p:txBody>
      </p:sp>
      <p:sp>
        <p:nvSpPr>
          <p:cNvPr id="3" name="Zástupný symbol pro text 2"/>
          <p:cNvSpPr>
            <a:spLocks noGrp="1"/>
          </p:cNvSpPr>
          <p:nvPr>
            <p:ph type="body" idx="4294967295"/>
          </p:nvPr>
        </p:nvSpPr>
        <p:spPr>
          <a:xfrm>
            <a:off x="457200" y="1916832"/>
            <a:ext cx="8229600" cy="4209327"/>
          </a:xfrm>
        </p:spPr>
        <p:txBody>
          <a:bodyPr/>
          <a:lstStyle/>
          <a:p>
            <a:r>
              <a:rPr lang="cs-CZ" dirty="0" smtClean="0"/>
              <a:t>Výchovná opatření</a:t>
            </a:r>
          </a:p>
          <a:p>
            <a:r>
              <a:rPr lang="cs-CZ" dirty="0" smtClean="0"/>
              <a:t>Dualismus aktuální právní úpravy </a:t>
            </a:r>
          </a:p>
          <a:p>
            <a:r>
              <a:rPr lang="cs-CZ" dirty="0" smtClean="0"/>
              <a:t>Preference soudního zásahu (nastavení lhůt, zastoupení dítěte, ochrana všech účastníků)</a:t>
            </a:r>
          </a:p>
          <a:p>
            <a:r>
              <a:rPr lang="cs-CZ" dirty="0" smtClean="0"/>
              <a:t>Aktuální předběžné opatření § 452 a násl. ZŘS, § 924 NOZ</a:t>
            </a:r>
          </a:p>
          <a:p>
            <a:r>
              <a:rPr lang="cs-CZ" dirty="0" smtClean="0"/>
              <a:t>Slovenská regulace (2. analýza) – navrhovaný systém neodkladných opatření </a:t>
            </a:r>
            <a:endParaRPr lang="cs-CZ" dirty="0"/>
          </a:p>
        </p:txBody>
      </p:sp>
    </p:spTree>
    <p:extLst>
      <p:ext uri="{BB962C8B-B14F-4D97-AF65-F5344CB8AC3E}">
        <p14:creationId xmlns:p14="http://schemas.microsoft.com/office/powerpoint/2010/main" val="1181458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Pomoc ohroženým rodinám</a:t>
            </a:r>
            <a:endParaRPr lang="cs-CZ" dirty="0"/>
          </a:p>
        </p:txBody>
      </p:sp>
      <p:sp>
        <p:nvSpPr>
          <p:cNvPr id="3" name="Zástupný symbol pro text 2"/>
          <p:cNvSpPr>
            <a:spLocks noGrp="1"/>
          </p:cNvSpPr>
          <p:nvPr>
            <p:ph type="body" idx="4294967295"/>
          </p:nvPr>
        </p:nvSpPr>
        <p:spPr/>
        <p:txBody>
          <a:bodyPr/>
          <a:lstStyle/>
          <a:p>
            <a:r>
              <a:rPr lang="cs-CZ" sz="1600" i="1" dirty="0" smtClean="0"/>
              <a:t>Čl. 19 ÚPD</a:t>
            </a:r>
          </a:p>
          <a:p>
            <a:r>
              <a:rPr lang="cs-CZ" sz="1600" i="1" dirty="0" smtClean="0"/>
              <a:t>Státy</a:t>
            </a:r>
            <a:r>
              <a:rPr lang="cs-CZ" sz="1600" i="1" dirty="0"/>
              <a:t>, které jsou smluvní stranou úmluvy, činí všechna potřebná zákonodárná, správní, sociální a výchovná opatření k ochraně dětí před jakýmkoli tělesným či duševním násilím, urážením nebo zneužíváním, včetně sexuálního zneužívání, zanedbáváním nebo nedbalým zacházením, trýzněním nebo vykořisťováním během doby, kdy jsou v péči jednoho nebo obou rodičů, zákonných zástupců nebo jakýchkoli osob starajících se o dítě. </a:t>
            </a:r>
          </a:p>
          <a:p>
            <a:r>
              <a:rPr lang="cs-CZ" sz="1600" i="1" dirty="0" smtClean="0"/>
              <a:t>Tato </a:t>
            </a:r>
            <a:r>
              <a:rPr lang="cs-CZ" sz="1600" i="1" dirty="0"/>
              <a:t>ochranná opatření zahrnují podle potřeby účinné postupy k vytvoření sociálních programů zaměřených na poskytnutí nezbytné podpory dítěti a těm, jimž bylo svěřeno, jakož i jiné formy prevence. Pro účely zjištění, oznámení, postoupení, vyšetřování, léčení a následné sledování výše uvedených případů špatného zacházení s dětmi zahrnují rovněž podle potřeby postupy pro zásahy soudních orgánů. </a:t>
            </a:r>
          </a:p>
        </p:txBody>
      </p:sp>
    </p:spTree>
    <p:extLst>
      <p:ext uri="{BB962C8B-B14F-4D97-AF65-F5344CB8AC3E}">
        <p14:creationId xmlns:p14="http://schemas.microsoft.com/office/powerpoint/2010/main" val="1111332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457200" indent="-457200">
              <a:buAutoNum type="arabicPeriod"/>
            </a:pPr>
            <a:r>
              <a:rPr lang="cs-CZ" sz="2000" dirty="0" smtClean="0"/>
              <a:t>Analýza současné právní úpravy ochrany práv dětí a systému péče o ohrožené děti v České republice </a:t>
            </a:r>
          </a:p>
          <a:p>
            <a:endParaRPr lang="cs-CZ" sz="2000" dirty="0" smtClean="0"/>
          </a:p>
          <a:p>
            <a:r>
              <a:rPr lang="cs-CZ" sz="2000" dirty="0" smtClean="0"/>
              <a:t>134 s., zahrnuje analýzu právní regulace ČR </a:t>
            </a:r>
          </a:p>
          <a:p>
            <a:endParaRPr lang="cs-CZ" sz="2000" dirty="0"/>
          </a:p>
          <a:p>
            <a:r>
              <a:rPr lang="cs-CZ" sz="2000" dirty="0" smtClean="0"/>
              <a:t>2. Role veřejné správy a justice v oblasti ochrany práv dětí ve vybraných zemích EU v ČR (komparativní studie)</a:t>
            </a:r>
          </a:p>
          <a:p>
            <a:endParaRPr lang="cs-CZ" sz="2000" dirty="0" smtClean="0"/>
          </a:p>
          <a:p>
            <a:r>
              <a:rPr lang="cs-CZ" sz="2000" dirty="0" smtClean="0"/>
              <a:t>150 s. + přílohy</a:t>
            </a:r>
          </a:p>
          <a:p>
            <a:r>
              <a:rPr lang="cs-CZ" sz="2000" dirty="0" smtClean="0"/>
              <a:t>Analyzuje Slovensko, Rakousko, Francie + komparativní závěry</a:t>
            </a:r>
          </a:p>
          <a:p>
            <a:endParaRPr lang="cs-CZ" sz="2000" dirty="0"/>
          </a:p>
        </p:txBody>
      </p:sp>
      <p:sp>
        <p:nvSpPr>
          <p:cNvPr id="3" name="Nadpis 2"/>
          <p:cNvSpPr>
            <a:spLocks noGrp="1"/>
          </p:cNvSpPr>
          <p:nvPr>
            <p:ph type="title"/>
          </p:nvPr>
        </p:nvSpPr>
        <p:spPr/>
        <p:txBody>
          <a:bodyPr/>
          <a:lstStyle/>
          <a:p>
            <a:r>
              <a:rPr lang="cs-CZ" dirty="0" smtClean="0"/>
              <a:t>Vypracované analýzy </a:t>
            </a:r>
            <a:endParaRPr lang="cs-CZ" dirty="0"/>
          </a:p>
        </p:txBody>
      </p:sp>
    </p:spTree>
    <p:extLst>
      <p:ext uri="{BB962C8B-B14F-4D97-AF65-F5344CB8AC3E}">
        <p14:creationId xmlns:p14="http://schemas.microsoft.com/office/powerpoint/2010/main" val="2662767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Pomoc ohroženým rodinám</a:t>
            </a:r>
            <a:endParaRPr lang="cs-CZ" dirty="0"/>
          </a:p>
        </p:txBody>
      </p:sp>
      <p:sp>
        <p:nvSpPr>
          <p:cNvPr id="3" name="Zástupný symbol pro text 2"/>
          <p:cNvSpPr>
            <a:spLocks noGrp="1"/>
          </p:cNvSpPr>
          <p:nvPr>
            <p:ph type="body" idx="4294967295"/>
          </p:nvPr>
        </p:nvSpPr>
        <p:spPr/>
        <p:txBody>
          <a:bodyPr/>
          <a:lstStyle/>
          <a:p>
            <a:pPr algn="just"/>
            <a:r>
              <a:rPr lang="cs-CZ" sz="2200" dirty="0" smtClean="0"/>
              <a:t>Řádné vymezení pojmu (viz i výše), syndrom CAN</a:t>
            </a:r>
          </a:p>
          <a:p>
            <a:pPr algn="just"/>
            <a:r>
              <a:rPr lang="cs-CZ" sz="2200" dirty="0" smtClean="0"/>
              <a:t>Systém je třeba rozčlenit na opatření preventivní povahy, opatření směřující k co nejrychlejšímu zásahu (optimální nastavení notifikační povinnosti, účinná opatření proti násilí), souvisící ochrana (lékařské tajemství)</a:t>
            </a:r>
          </a:p>
          <a:p>
            <a:pPr algn="just"/>
            <a:r>
              <a:rPr lang="cs-CZ" sz="2200" dirty="0" smtClean="0"/>
              <a:t>Určení orgánu, který je povinen zasáhnout, včetně prošetření (postup dle § 52 ZOSPOD) – je nezbytné vyhodnotit jeho dostatečnost k ochraně dítěte (2.analýza srovnání se Slovenskou právní úpravou – možnost otevřít byt nebo jiný prostor s cílem ochrany dítěte)</a:t>
            </a:r>
          </a:p>
        </p:txBody>
      </p:sp>
    </p:spTree>
    <p:extLst>
      <p:ext uri="{BB962C8B-B14F-4D97-AF65-F5344CB8AC3E}">
        <p14:creationId xmlns:p14="http://schemas.microsoft.com/office/powerpoint/2010/main" val="2316539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Pomoc ohroženým rodinám</a:t>
            </a:r>
            <a:endParaRPr lang="cs-CZ" dirty="0"/>
          </a:p>
        </p:txBody>
      </p:sp>
      <p:sp>
        <p:nvSpPr>
          <p:cNvPr id="3" name="Zástupný symbol pro text 2"/>
          <p:cNvSpPr>
            <a:spLocks noGrp="1"/>
          </p:cNvSpPr>
          <p:nvPr>
            <p:ph type="body" idx="4294967295"/>
          </p:nvPr>
        </p:nvSpPr>
        <p:spPr/>
        <p:txBody>
          <a:bodyPr/>
          <a:lstStyle/>
          <a:p>
            <a:pPr marL="0" indent="0">
              <a:buNone/>
            </a:pPr>
            <a:r>
              <a:rPr lang="cs-CZ" sz="1400" dirty="0" smtClean="0"/>
              <a:t>Systém ochrany </a:t>
            </a:r>
          </a:p>
          <a:p>
            <a:r>
              <a:rPr lang="cs-CZ" sz="1400" dirty="0" smtClean="0"/>
              <a:t>opatření okamžitá (v současné době ZVOČ, duplicitně upravena, právní regulace nejasná), ochrana proti domácímu násilí dle § 400 a násl. </a:t>
            </a:r>
            <a:r>
              <a:rPr lang="cs-CZ" sz="1400" dirty="0" smtClean="0"/>
              <a:t>ZŘS, předběžné opatření dle § 452 a násl. ZŘS</a:t>
            </a:r>
            <a:endParaRPr lang="cs-CZ" sz="1400" dirty="0" smtClean="0"/>
          </a:p>
          <a:p>
            <a:r>
              <a:rPr lang="cs-CZ" sz="1400" dirty="0" smtClean="0"/>
              <a:t>Komplexní řešení rodinné situace dítěte (náhradní rodinná péče, ústavní výchova)</a:t>
            </a:r>
          </a:p>
          <a:p>
            <a:pPr marL="0" indent="0">
              <a:buNone/>
            </a:pPr>
            <a:endParaRPr lang="cs-CZ" sz="1400" dirty="0"/>
          </a:p>
          <a:p>
            <a:pPr marL="0" indent="0">
              <a:buNone/>
            </a:pPr>
            <a:r>
              <a:rPr lang="cs-CZ" sz="1400" dirty="0" smtClean="0"/>
              <a:t>Represe osoby odpovědné (úprava v TZ)</a:t>
            </a:r>
          </a:p>
          <a:p>
            <a:pPr>
              <a:buFont typeface="Wingdings" pitchFamily="2" charset="2"/>
              <a:buChar char="§"/>
            </a:pPr>
            <a:r>
              <a:rPr lang="cs-CZ" sz="1400" dirty="0"/>
              <a:t>§ 195 Opuštění dítěte nebo svěřené osoby </a:t>
            </a:r>
            <a:endParaRPr lang="cs-CZ" sz="1400" dirty="0" smtClean="0"/>
          </a:p>
          <a:p>
            <a:pPr>
              <a:buFont typeface="Wingdings" pitchFamily="2" charset="2"/>
              <a:buChar char="§"/>
            </a:pPr>
            <a:r>
              <a:rPr lang="cs-CZ" sz="1400" dirty="0"/>
              <a:t>§ 196 Zanedbání povinné výživy </a:t>
            </a:r>
            <a:endParaRPr lang="cs-CZ" sz="1400" dirty="0" smtClean="0"/>
          </a:p>
          <a:p>
            <a:pPr>
              <a:buFont typeface="Wingdings" pitchFamily="2" charset="2"/>
              <a:buChar char="§"/>
            </a:pPr>
            <a:r>
              <a:rPr lang="cs-CZ" sz="1400" dirty="0"/>
              <a:t>§ 198 Týrání svěřené osoby </a:t>
            </a:r>
            <a:endParaRPr lang="cs-CZ" sz="1400" dirty="0" smtClean="0"/>
          </a:p>
          <a:p>
            <a:pPr>
              <a:buFont typeface="Wingdings" pitchFamily="2" charset="2"/>
              <a:buChar char="§"/>
            </a:pPr>
            <a:r>
              <a:rPr lang="cs-CZ" sz="1400" dirty="0"/>
              <a:t>§ 199 Týrání osoby žijící ve společném obydlí </a:t>
            </a:r>
            <a:endParaRPr lang="cs-CZ" sz="1400" dirty="0" smtClean="0"/>
          </a:p>
          <a:p>
            <a:pPr>
              <a:buFont typeface="Wingdings" pitchFamily="2" charset="2"/>
              <a:buChar char="§"/>
            </a:pPr>
            <a:r>
              <a:rPr lang="cs-CZ" sz="1400" dirty="0"/>
              <a:t>§ 200 Únos dítěte a osoby stižené duševní poruchou </a:t>
            </a:r>
            <a:endParaRPr lang="cs-CZ" sz="1400" dirty="0" smtClean="0"/>
          </a:p>
          <a:p>
            <a:pPr>
              <a:buFont typeface="Wingdings" pitchFamily="2" charset="2"/>
              <a:buChar char="§"/>
            </a:pPr>
            <a:r>
              <a:rPr lang="cs-CZ" sz="1400" dirty="0"/>
              <a:t>§ 201 Ohrožování výchovy dítěte </a:t>
            </a:r>
            <a:endParaRPr lang="cs-CZ" sz="1400" dirty="0" smtClean="0"/>
          </a:p>
          <a:p>
            <a:pPr>
              <a:buFont typeface="Wingdings" pitchFamily="2" charset="2"/>
              <a:buChar char="§"/>
            </a:pPr>
            <a:r>
              <a:rPr lang="cs-CZ" sz="1400" dirty="0"/>
              <a:t>§ 202 Svádění k pohlavnímu styku </a:t>
            </a:r>
            <a:endParaRPr lang="cs-CZ" sz="1400" dirty="0" smtClean="0"/>
          </a:p>
          <a:p>
            <a:pPr>
              <a:buFont typeface="Wingdings" pitchFamily="2" charset="2"/>
              <a:buChar char="§"/>
            </a:pPr>
            <a:r>
              <a:rPr lang="cs-CZ" sz="1400" dirty="0"/>
              <a:t>§ 204 Podání alkoholu dítěti </a:t>
            </a:r>
            <a:endParaRPr lang="cs-CZ" sz="1400" dirty="0" smtClean="0"/>
          </a:p>
          <a:p>
            <a:pPr lvl="5"/>
            <a:endParaRPr lang="cs-CZ" sz="1400" dirty="0"/>
          </a:p>
        </p:txBody>
      </p:sp>
    </p:spTree>
    <p:extLst>
      <p:ext uri="{BB962C8B-B14F-4D97-AF65-F5344CB8AC3E}">
        <p14:creationId xmlns:p14="http://schemas.microsoft.com/office/powerpoint/2010/main" val="583944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text 2"/>
          <p:cNvSpPr>
            <a:spLocks noGrp="1"/>
          </p:cNvSpPr>
          <p:nvPr>
            <p:ph idx="1"/>
          </p:nvPr>
        </p:nvSpPr>
        <p:spPr/>
        <p:txBody>
          <a:bodyPr/>
          <a:lstStyle/>
          <a:p>
            <a:r>
              <a:rPr lang="cs-CZ" sz="1500" b="1" dirty="0"/>
              <a:t>zásada subsidiarity a proporcionality </a:t>
            </a:r>
            <a:r>
              <a:rPr lang="cs-CZ" sz="1500" b="1" dirty="0" smtClean="0"/>
              <a:t>NRP (sanace rodinného prostředí)</a:t>
            </a:r>
          </a:p>
          <a:p>
            <a:r>
              <a:rPr lang="cs-CZ" sz="1500" i="1" dirty="0" smtClean="0"/>
              <a:t>Čl. 18/1 ÚPD</a:t>
            </a:r>
          </a:p>
          <a:p>
            <a:pPr marL="0" indent="0">
              <a:buNone/>
            </a:pPr>
            <a:r>
              <a:rPr lang="cs-CZ" sz="1500" i="1" dirty="0"/>
              <a:t>Státy, které jsou smluvní stranou úmluvy, vynaloží veškeré úsilí k tomu, aby byla uznána zásada, že oba rodiče mají společnou odpovědnost za výchovu a vývoj dítěte. Rodiče nebo v odpovídajících případech zákonní zástupci mají prvotní odpovědnost za výchovu a vývoj dítěte. Základním smyslem jejich péče musí při tom být zájem dítěte</a:t>
            </a:r>
            <a:r>
              <a:rPr lang="cs-CZ" sz="1500" dirty="0"/>
              <a:t>. </a:t>
            </a:r>
            <a:endParaRPr lang="cs-CZ" sz="1500" dirty="0"/>
          </a:p>
          <a:p>
            <a:endParaRPr lang="cs-CZ" sz="1500" dirty="0" smtClean="0"/>
          </a:p>
          <a:p>
            <a:r>
              <a:rPr lang="cs-CZ" sz="1500" i="1" dirty="0" smtClean="0"/>
              <a:t>Čl. 20 ÚPD</a:t>
            </a:r>
          </a:p>
          <a:p>
            <a:pPr marL="228600" indent="-228600">
              <a:buAutoNum type="arabicPeriod"/>
            </a:pPr>
            <a:r>
              <a:rPr lang="cs-CZ" sz="1500" i="1" dirty="0" smtClean="0"/>
              <a:t>Dítě </a:t>
            </a:r>
            <a:r>
              <a:rPr lang="cs-CZ" sz="1500" i="1" dirty="0"/>
              <a:t>dočasně nebo trvale zbavené svého rodinného prostředí nebo dítě, které ve svém vlastním zájmu nemůže být ponecháno v tomto prostředí, má právo na zvláštní ochranu a pomoc poskytovanou státem. </a:t>
            </a:r>
            <a:endParaRPr lang="cs-CZ" sz="1500" i="1" dirty="0" smtClean="0"/>
          </a:p>
          <a:p>
            <a:pPr marL="228600" indent="-228600">
              <a:buAutoNum type="arabicPeriod"/>
            </a:pPr>
            <a:r>
              <a:rPr lang="cs-CZ" sz="1500" i="1" dirty="0" smtClean="0"/>
              <a:t>Státy</a:t>
            </a:r>
            <a:r>
              <a:rPr lang="cs-CZ" sz="1500" i="1" dirty="0"/>
              <a:t>, které jsou smluvní stranou úmluvy, zabezpečí v souladu se svým vnitrostátním zákonodárstvím náhradní péči. </a:t>
            </a:r>
            <a:endParaRPr lang="cs-CZ" sz="1500" i="1" dirty="0" smtClean="0"/>
          </a:p>
          <a:p>
            <a:pPr marL="228600" indent="-228600">
              <a:buAutoNum type="arabicPeriod"/>
            </a:pPr>
            <a:r>
              <a:rPr lang="cs-CZ" sz="1500" i="1" dirty="0" smtClean="0"/>
              <a:t> </a:t>
            </a:r>
            <a:r>
              <a:rPr lang="cs-CZ" sz="1500" i="1" dirty="0"/>
              <a:t>Tato péče může mezi jiným zahrnovat předání do výchovy, institut "</a:t>
            </a:r>
            <a:r>
              <a:rPr lang="cs-CZ" sz="1500" i="1" dirty="0" err="1"/>
              <a:t>kafala</a:t>
            </a:r>
            <a:r>
              <a:rPr lang="cs-CZ" sz="1500" i="1" dirty="0"/>
              <a:t>" podle islámského práva, osvojení a v nutných případech umístění do vhodného zařízení péče o děti. Při volbě řešení je nutno brát ohled na žádoucí kontinuitu ve výchově dítěte a na jeho etnický, náboženský, kulturní a jazykový </a:t>
            </a:r>
            <a:r>
              <a:rPr lang="cs-CZ" sz="1500" i="1" dirty="0" smtClean="0"/>
              <a:t>původ</a:t>
            </a:r>
          </a:p>
          <a:p>
            <a:r>
              <a:rPr lang="cs-CZ" sz="1500" dirty="0" smtClean="0"/>
              <a:t>.</a:t>
            </a:r>
            <a:endParaRPr lang="cs-CZ" sz="1500" dirty="0"/>
          </a:p>
        </p:txBody>
      </p:sp>
      <p:sp>
        <p:nvSpPr>
          <p:cNvPr id="2" name="Nadpis 1"/>
          <p:cNvSpPr>
            <a:spLocks noGrp="1"/>
          </p:cNvSpPr>
          <p:nvPr>
            <p:ph type="title"/>
          </p:nvPr>
        </p:nvSpPr>
        <p:spPr/>
        <p:txBody>
          <a:bodyPr/>
          <a:lstStyle/>
          <a:p>
            <a:r>
              <a:rPr lang="cs-CZ" dirty="0" smtClean="0"/>
              <a:t>Náhradní rodinná péče </a:t>
            </a:r>
            <a:endParaRPr lang="cs-CZ" dirty="0"/>
          </a:p>
        </p:txBody>
      </p:sp>
    </p:spTree>
    <p:extLst>
      <p:ext uri="{BB962C8B-B14F-4D97-AF65-F5344CB8AC3E}">
        <p14:creationId xmlns:p14="http://schemas.microsoft.com/office/powerpoint/2010/main" val="18845395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Náhradní rodinná péče</a:t>
            </a:r>
            <a:endParaRPr lang="cs-CZ" dirty="0"/>
          </a:p>
        </p:txBody>
      </p:sp>
      <p:sp>
        <p:nvSpPr>
          <p:cNvPr id="5" name="Zástupný symbol pro text 4"/>
          <p:cNvSpPr>
            <a:spLocks noGrp="1"/>
          </p:cNvSpPr>
          <p:nvPr>
            <p:ph type="body" idx="4294967295"/>
          </p:nvPr>
        </p:nvSpPr>
        <p:spPr/>
        <p:txBody>
          <a:bodyPr/>
          <a:lstStyle/>
          <a:p>
            <a:r>
              <a:rPr lang="cs-CZ" sz="1600" dirty="0"/>
              <a:t>i v neodkladném případě (viz i předběžná opatření uvedená výše) lze odebrat děti z rodičovské péče jen rozhodnutím soudu a důkazní břemeno k prokázání důvodu pro odnětí dítěte od rodičů leží na straně státu, kdy tyto důvody nelze bez vyčerpávajícího zjištění skutkového stavu presumovat. Před odnětím dítěte z péče rodičů státní orgány musí předem zhodnotit dopad rozdělení rodiny na rodiče i dítě a zvážit možná alternativní řešení.</a:t>
            </a:r>
          </a:p>
          <a:p>
            <a:r>
              <a:rPr lang="cs-CZ" sz="1600" dirty="0"/>
              <a:t>Viz nález ÚS </a:t>
            </a:r>
            <a:r>
              <a:rPr lang="cs-CZ" sz="1600" dirty="0" err="1"/>
              <a:t>Pl</a:t>
            </a:r>
            <a:r>
              <a:rPr lang="cs-CZ" sz="1600" dirty="0"/>
              <a:t>. ÚS 20/94.</a:t>
            </a:r>
          </a:p>
          <a:p>
            <a:r>
              <a:rPr lang="cs-CZ" sz="1600" dirty="0"/>
              <a:t>Nález IV. ÚS 2244/09.</a:t>
            </a:r>
          </a:p>
          <a:p>
            <a:r>
              <a:rPr lang="cs-CZ" sz="1600" dirty="0"/>
              <a:t>Rozsudek P., C. a S. proti Spojenému království</a:t>
            </a:r>
            <a:r>
              <a:rPr lang="cs-CZ" sz="1600" dirty="0" smtClean="0"/>
              <a:t>.</a:t>
            </a:r>
          </a:p>
          <a:p>
            <a:r>
              <a:rPr lang="cs-CZ" sz="1600" dirty="0" smtClean="0"/>
              <a:t>Ochrana dětí v NRP</a:t>
            </a:r>
          </a:p>
          <a:p>
            <a:r>
              <a:rPr lang="cs-CZ" sz="1600" dirty="0" smtClean="0"/>
              <a:t>Přednost NRP před ústavní výchovou</a:t>
            </a:r>
            <a:endParaRPr lang="cs-CZ" sz="1600" dirty="0"/>
          </a:p>
          <a:p>
            <a:endParaRPr lang="cs-CZ" sz="1600" dirty="0"/>
          </a:p>
        </p:txBody>
      </p:sp>
    </p:spTree>
    <p:extLst>
      <p:ext uri="{BB962C8B-B14F-4D97-AF65-F5344CB8AC3E}">
        <p14:creationId xmlns:p14="http://schemas.microsoft.com/office/powerpoint/2010/main" val="6956183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Náhradní rodinná péče</a:t>
            </a:r>
            <a:endParaRPr lang="cs-CZ" dirty="0"/>
          </a:p>
        </p:txBody>
      </p:sp>
      <p:sp>
        <p:nvSpPr>
          <p:cNvPr id="3" name="Zástupný symbol pro text 2"/>
          <p:cNvSpPr>
            <a:spLocks noGrp="1"/>
          </p:cNvSpPr>
          <p:nvPr>
            <p:ph type="body" idx="4294967295"/>
          </p:nvPr>
        </p:nvSpPr>
        <p:spPr>
          <a:xfrm>
            <a:off x="467544" y="1412776"/>
            <a:ext cx="8229600" cy="4525959"/>
          </a:xfrm>
        </p:spPr>
        <p:txBody>
          <a:bodyPr/>
          <a:lstStyle/>
          <a:p>
            <a:r>
              <a:rPr lang="cs-CZ" dirty="0" smtClean="0"/>
              <a:t>Je třeba vyřešit roztříštěnost právní regulace (dnes ZOSPOD a NOZ) a posoudit:</a:t>
            </a:r>
          </a:p>
          <a:p>
            <a:r>
              <a:rPr lang="cs-CZ" dirty="0" smtClean="0"/>
              <a:t>Předpoklady umístnění dítěte mimo péči rodičů </a:t>
            </a:r>
          </a:p>
          <a:p>
            <a:r>
              <a:rPr lang="cs-CZ" dirty="0" smtClean="0"/>
              <a:t>Záruky řádného rozhodnutí, systém jeho nápravy </a:t>
            </a:r>
          </a:p>
          <a:p>
            <a:r>
              <a:rPr lang="cs-CZ" dirty="0" smtClean="0"/>
              <a:t>Systém NRP jak je nastaven (instituty v jeho rámci)</a:t>
            </a:r>
          </a:p>
          <a:p>
            <a:r>
              <a:rPr lang="cs-CZ" dirty="0" smtClean="0"/>
              <a:t>Roli vyživovací povinnosti pro určení konkrétního způsobu NRP</a:t>
            </a:r>
          </a:p>
          <a:p>
            <a:r>
              <a:rPr lang="cs-CZ" dirty="0" smtClean="0"/>
              <a:t>Povinnost přezkumu (lhůty pro setrvání v NRP)</a:t>
            </a:r>
          </a:p>
        </p:txBody>
      </p:sp>
    </p:spTree>
    <p:extLst>
      <p:ext uri="{BB962C8B-B14F-4D97-AF65-F5344CB8AC3E}">
        <p14:creationId xmlns:p14="http://schemas.microsoft.com/office/powerpoint/2010/main" val="3475770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Náhradní rodinná péče </a:t>
            </a:r>
            <a:endParaRPr lang="cs-CZ" dirty="0"/>
          </a:p>
        </p:txBody>
      </p:sp>
      <p:sp>
        <p:nvSpPr>
          <p:cNvPr id="3" name="Zástupný symbol pro text 2"/>
          <p:cNvSpPr>
            <a:spLocks noGrp="1"/>
          </p:cNvSpPr>
          <p:nvPr>
            <p:ph type="body" idx="4294967295"/>
          </p:nvPr>
        </p:nvSpPr>
        <p:spPr/>
        <p:txBody>
          <a:bodyPr/>
          <a:lstStyle/>
          <a:p>
            <a:r>
              <a:rPr lang="cs-CZ" sz="2400" dirty="0" smtClean="0"/>
              <a:t>Určení vhodné osoby (preference příbuzného, vyřešení problematických otázek – dávky pěstounské péče), respektive finanční zajištění péče o dítě</a:t>
            </a:r>
          </a:p>
          <a:p>
            <a:r>
              <a:rPr lang="cs-CZ" sz="2400" dirty="0" smtClean="0"/>
              <a:t>Jasné vyhodnocení zachování institutu pěstounské péče na přechodnou dobu v. ZDVOČ. V těchto případech musí být minimálně sladěna lhůta, po jakou může být dítě v těchto formách péče (1 rok v. 6 měsíců – návrh na opakované svěření)</a:t>
            </a:r>
          </a:p>
          <a:p>
            <a:r>
              <a:rPr lang="cs-CZ" sz="2400" dirty="0" smtClean="0"/>
              <a:t>Poručenství – právní regulace veřejného poručníka</a:t>
            </a:r>
          </a:p>
          <a:p>
            <a:endParaRPr lang="cs-CZ" sz="2400" dirty="0" smtClean="0"/>
          </a:p>
        </p:txBody>
      </p:sp>
    </p:spTree>
    <p:extLst>
      <p:ext uri="{BB962C8B-B14F-4D97-AF65-F5344CB8AC3E}">
        <p14:creationId xmlns:p14="http://schemas.microsoft.com/office/powerpoint/2010/main" val="1523362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Ústavní výchova</a:t>
            </a:r>
            <a:endParaRPr lang="cs-CZ" dirty="0"/>
          </a:p>
        </p:txBody>
      </p:sp>
      <p:sp>
        <p:nvSpPr>
          <p:cNvPr id="4" name="Zástupný symbol pro text 3"/>
          <p:cNvSpPr>
            <a:spLocks noGrp="1"/>
          </p:cNvSpPr>
          <p:nvPr>
            <p:ph type="body" idx="4294967295"/>
          </p:nvPr>
        </p:nvSpPr>
        <p:spPr/>
        <p:txBody>
          <a:bodyPr/>
          <a:lstStyle/>
          <a:p>
            <a:r>
              <a:rPr lang="cs-CZ" dirty="0" smtClean="0"/>
              <a:t>Zrušení zákona č. 109/2002</a:t>
            </a:r>
          </a:p>
          <a:p>
            <a:r>
              <a:rPr lang="cs-CZ" dirty="0" smtClean="0"/>
              <a:t>Revize postupu při určení ústavu (nová právní úprava v NOZ)</a:t>
            </a:r>
          </a:p>
          <a:p>
            <a:r>
              <a:rPr lang="cs-CZ" dirty="0" smtClean="0"/>
              <a:t>Jednotná koncepce zařízení ústavní výchovy </a:t>
            </a:r>
          </a:p>
          <a:p>
            <a:r>
              <a:rPr lang="cs-CZ" dirty="0" smtClean="0"/>
              <a:t>Význam ZDVOP </a:t>
            </a:r>
            <a:endParaRPr lang="cs-CZ" dirty="0"/>
          </a:p>
        </p:txBody>
      </p:sp>
    </p:spTree>
    <p:extLst>
      <p:ext uri="{BB962C8B-B14F-4D97-AF65-F5344CB8AC3E}">
        <p14:creationId xmlns:p14="http://schemas.microsoft.com/office/powerpoint/2010/main" val="3782984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kuratela</a:t>
            </a:r>
            <a:endParaRPr lang="cs-CZ" dirty="0"/>
          </a:p>
        </p:txBody>
      </p:sp>
      <p:sp>
        <p:nvSpPr>
          <p:cNvPr id="3" name="Zástupný symbol pro text 2"/>
          <p:cNvSpPr>
            <a:spLocks noGrp="1"/>
          </p:cNvSpPr>
          <p:nvPr>
            <p:ph type="body" idx="4294967295"/>
          </p:nvPr>
        </p:nvSpPr>
        <p:spPr/>
        <p:txBody>
          <a:bodyPr/>
          <a:lstStyle/>
          <a:p>
            <a:r>
              <a:rPr lang="cs-CZ" dirty="0" smtClean="0"/>
              <a:t>Patologické jevy  - prevence</a:t>
            </a:r>
          </a:p>
          <a:p>
            <a:r>
              <a:rPr lang="cs-CZ" dirty="0"/>
              <a:t>Sociální kuratela </a:t>
            </a:r>
            <a:r>
              <a:rPr lang="cs-CZ" b="1" dirty="0"/>
              <a:t>spočívá v</a:t>
            </a:r>
            <a:r>
              <a:rPr lang="cs-CZ" dirty="0"/>
              <a:t> provádění opatření směřujících k odstranění, zmírnění nebo zamezení prohlubování anebo opakování poruch psychického, fyzického a sociálního vývoje dítěte. </a:t>
            </a:r>
            <a:endParaRPr lang="cs-CZ" dirty="0" smtClean="0"/>
          </a:p>
          <a:p>
            <a:r>
              <a:rPr lang="cs-CZ" dirty="0" smtClean="0"/>
              <a:t>Revize systému, posouzení s právy dítěte </a:t>
            </a:r>
            <a:endParaRPr lang="cs-CZ" dirty="0"/>
          </a:p>
        </p:txBody>
      </p:sp>
    </p:spTree>
    <p:extLst>
      <p:ext uri="{BB962C8B-B14F-4D97-AF65-F5344CB8AC3E}">
        <p14:creationId xmlns:p14="http://schemas.microsoft.com/office/powerpoint/2010/main" val="24253294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sz="3000" dirty="0" smtClean="0"/>
              <a:t>Dítě jako účastník řízení - Ochrana </a:t>
            </a:r>
            <a:r>
              <a:rPr lang="cs-CZ" sz="3000" dirty="0" smtClean="0"/>
              <a:t>práv dítěte v soudním, správním řízení, participační práva dítěte</a:t>
            </a:r>
            <a:endParaRPr lang="cs-CZ" sz="3000" dirty="0"/>
          </a:p>
        </p:txBody>
      </p:sp>
    </p:spTree>
    <p:extLst>
      <p:ext uri="{BB962C8B-B14F-4D97-AF65-F5344CB8AC3E}">
        <p14:creationId xmlns:p14="http://schemas.microsoft.com/office/powerpoint/2010/main" val="2381892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Právo dítěte na přístup  k soudu </a:t>
            </a:r>
            <a:endParaRPr lang="cs-CZ" dirty="0"/>
          </a:p>
        </p:txBody>
      </p:sp>
      <p:sp>
        <p:nvSpPr>
          <p:cNvPr id="4" name="Zástupný symbol pro text 3"/>
          <p:cNvSpPr>
            <a:spLocks noGrp="1"/>
          </p:cNvSpPr>
          <p:nvPr>
            <p:ph type="body" idx="4294967295"/>
          </p:nvPr>
        </p:nvSpPr>
        <p:spPr/>
        <p:txBody>
          <a:bodyPr/>
          <a:lstStyle/>
          <a:p>
            <a:r>
              <a:rPr lang="cs-CZ" dirty="0"/>
              <a:t>Posouzení procesní způsobilosti </a:t>
            </a:r>
            <a:r>
              <a:rPr lang="cs-CZ" dirty="0" smtClean="0"/>
              <a:t>dítěte, revize ustanovení § 23 OSŘ (2. analýza odlišná právní regulace v Rakousku výrazně posilující práva dítěte v soudním řízení)</a:t>
            </a:r>
          </a:p>
          <a:p>
            <a:r>
              <a:rPr lang="cs-CZ" dirty="0" smtClean="0"/>
              <a:t>petiční </a:t>
            </a:r>
            <a:r>
              <a:rPr lang="cs-CZ" dirty="0"/>
              <a:t>právo </a:t>
            </a:r>
            <a:r>
              <a:rPr lang="cs-CZ" dirty="0" smtClean="0"/>
              <a:t>dítěte</a:t>
            </a:r>
          </a:p>
          <a:p>
            <a:r>
              <a:rPr lang="cs-CZ" dirty="0" smtClean="0"/>
              <a:t>judikatura </a:t>
            </a:r>
            <a:r>
              <a:rPr lang="cs-CZ" dirty="0"/>
              <a:t>Ústavního </a:t>
            </a:r>
            <a:r>
              <a:rPr lang="cs-CZ" dirty="0" smtClean="0"/>
              <a:t>soudu (právo podat návrh)</a:t>
            </a:r>
          </a:p>
          <a:p>
            <a:r>
              <a:rPr lang="cs-CZ" dirty="0" smtClean="0"/>
              <a:t>povinnost </a:t>
            </a:r>
            <a:r>
              <a:rPr lang="cs-CZ" dirty="0"/>
              <a:t>souhlasu soudu k podání žaloby jménem </a:t>
            </a:r>
            <a:r>
              <a:rPr lang="cs-CZ" dirty="0" smtClean="0"/>
              <a:t>dítěte</a:t>
            </a:r>
            <a:endParaRPr lang="cs-CZ" dirty="0"/>
          </a:p>
          <a:p>
            <a:endParaRPr lang="cs-CZ" dirty="0"/>
          </a:p>
        </p:txBody>
      </p:sp>
    </p:spTree>
    <p:extLst>
      <p:ext uri="{BB962C8B-B14F-4D97-AF65-F5344CB8AC3E}">
        <p14:creationId xmlns:p14="http://schemas.microsoft.com/office/powerpoint/2010/main" val="39946564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51520" y="1484784"/>
            <a:ext cx="8784976" cy="4608512"/>
          </a:xfrm>
        </p:spPr>
        <p:txBody>
          <a:bodyPr/>
          <a:lstStyle/>
          <a:p>
            <a:pPr marL="228600" indent="-228600" algn="just">
              <a:buAutoNum type="arabicPeriod"/>
            </a:pPr>
            <a:r>
              <a:rPr lang="cs-CZ" sz="2000" dirty="0" smtClean="0"/>
              <a:t>Vymezení pojmu „dítě“</a:t>
            </a:r>
          </a:p>
          <a:p>
            <a:pPr algn="just"/>
            <a:r>
              <a:rPr lang="cs-CZ" sz="2000" dirty="0" smtClean="0"/>
              <a:t>Dle čl. 1 ÚPD každá bytost mladší 18 let, pokud ….se nedosahuje zletilosti dříve. </a:t>
            </a:r>
          </a:p>
          <a:p>
            <a:pPr algn="just"/>
            <a:r>
              <a:rPr lang="cs-CZ" sz="2000" dirty="0" smtClean="0"/>
              <a:t>Nezbytné vymezení pojmu pro účely předpisu, neboť „majority“ použitá v textu Úmluvy je cílena na schopnost samostatného řešení vlastních záležitostí, v tomto smyslu odpovídá pojmu plná svéprávnost.</a:t>
            </a:r>
          </a:p>
          <a:p>
            <a:pPr algn="just"/>
            <a:endParaRPr lang="cs-CZ" sz="2000" dirty="0" smtClean="0"/>
          </a:p>
          <a:p>
            <a:pPr algn="just"/>
            <a:r>
              <a:rPr lang="cs-CZ" sz="2000" dirty="0" smtClean="0"/>
              <a:t>Principiálně platí, že dítětem je osoba mladší 18ti let, na tomto nelze stavět novou právní regulaci bezvýjimečně, ochrany je třeba i v případě osob starších 18 let, stejně tak je třeba poměřovat potřebnost právní ochrany u nezletilých, kteří již nabyli plné svéprávnosti. </a:t>
            </a:r>
          </a:p>
          <a:p>
            <a:pPr algn="just"/>
            <a:endParaRPr lang="cs-CZ" sz="2000" dirty="0"/>
          </a:p>
          <a:p>
            <a:pPr algn="just"/>
            <a:r>
              <a:rPr lang="cs-CZ" sz="2000" dirty="0" smtClean="0"/>
              <a:t>Typicky je třeba věnovat výrazně větší pozornost řešení ústavní výchovy po dosažení zletilosti. </a:t>
            </a:r>
            <a:endParaRPr lang="cs-CZ" sz="2000" dirty="0"/>
          </a:p>
          <a:p>
            <a:pPr algn="just"/>
            <a:endParaRPr lang="cs-CZ" sz="2000" dirty="0" smtClean="0"/>
          </a:p>
          <a:p>
            <a:pPr algn="just"/>
            <a:endParaRPr lang="cs-CZ" sz="2000" dirty="0"/>
          </a:p>
        </p:txBody>
      </p:sp>
      <p:sp>
        <p:nvSpPr>
          <p:cNvPr id="3" name="Nadpis 2"/>
          <p:cNvSpPr>
            <a:spLocks noGrp="1"/>
          </p:cNvSpPr>
          <p:nvPr>
            <p:ph type="title"/>
          </p:nvPr>
        </p:nvSpPr>
        <p:spPr/>
        <p:txBody>
          <a:bodyPr/>
          <a:lstStyle/>
          <a:p>
            <a:r>
              <a:rPr lang="cs-CZ" dirty="0" smtClean="0"/>
              <a:t>Vymezení základních pojmů </a:t>
            </a:r>
            <a:endParaRPr lang="cs-CZ" dirty="0"/>
          </a:p>
        </p:txBody>
      </p:sp>
    </p:spTree>
    <p:extLst>
      <p:ext uri="{BB962C8B-B14F-4D97-AF65-F5344CB8AC3E}">
        <p14:creationId xmlns:p14="http://schemas.microsoft.com/office/powerpoint/2010/main" val="13543092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Zastoupení dítěte</a:t>
            </a:r>
            <a:endParaRPr lang="cs-CZ" dirty="0"/>
          </a:p>
        </p:txBody>
      </p:sp>
      <p:sp>
        <p:nvSpPr>
          <p:cNvPr id="4" name="Zástupný symbol pro text 3"/>
          <p:cNvSpPr>
            <a:spLocks noGrp="1"/>
          </p:cNvSpPr>
          <p:nvPr>
            <p:ph type="body" idx="4294967295"/>
          </p:nvPr>
        </p:nvSpPr>
        <p:spPr/>
        <p:txBody>
          <a:bodyPr/>
          <a:lstStyle/>
          <a:p>
            <a:r>
              <a:rPr lang="cs-CZ" sz="2400" dirty="0" smtClean="0"/>
              <a:t>Zákonný zástupce</a:t>
            </a:r>
          </a:p>
          <a:p>
            <a:r>
              <a:rPr lang="cs-CZ" sz="2400" dirty="0" smtClean="0"/>
              <a:t>Kolizní opatrovník</a:t>
            </a:r>
          </a:p>
          <a:p>
            <a:r>
              <a:rPr lang="cs-CZ" sz="2400" dirty="0" smtClean="0"/>
              <a:t>Preference </a:t>
            </a:r>
            <a:r>
              <a:rPr lang="cs-CZ" sz="2400" dirty="0" smtClean="0"/>
              <a:t>OSPOD (stávající právní regulace)</a:t>
            </a:r>
            <a:endParaRPr lang="cs-CZ" sz="2400" dirty="0"/>
          </a:p>
          <a:p>
            <a:r>
              <a:rPr lang="cs-CZ" sz="2400" dirty="0" smtClean="0"/>
              <a:t>Havelka vs. Česká republika</a:t>
            </a:r>
          </a:p>
          <a:p>
            <a:r>
              <a:rPr lang="cs-CZ" sz="2400" dirty="0" smtClean="0"/>
              <a:t>Řešení konfliktu navrhovatel v. kolizní opatrovník </a:t>
            </a:r>
          </a:p>
          <a:p>
            <a:r>
              <a:rPr lang="cs-CZ" sz="2400" dirty="0" smtClean="0"/>
              <a:t>Seznam specializovaných advokátů (dětský advokát)</a:t>
            </a:r>
          </a:p>
          <a:p>
            <a:pPr marL="0" indent="0">
              <a:buNone/>
            </a:pPr>
            <a:r>
              <a:rPr lang="cs-CZ" sz="2400" dirty="0" smtClean="0"/>
              <a:t>(2. analýza navrhovaná slovenská právní úprava – příbuzný, osoby, kterou si dítě zvolí)</a:t>
            </a:r>
          </a:p>
        </p:txBody>
      </p:sp>
    </p:spTree>
    <p:extLst>
      <p:ext uri="{BB962C8B-B14F-4D97-AF65-F5344CB8AC3E}">
        <p14:creationId xmlns:p14="http://schemas.microsoft.com/office/powerpoint/2010/main" val="353122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Ingerence státního zastupitelství</a:t>
            </a:r>
            <a:endParaRPr lang="cs-CZ" dirty="0"/>
          </a:p>
        </p:txBody>
      </p:sp>
      <p:sp>
        <p:nvSpPr>
          <p:cNvPr id="3" name="Zástupný symbol pro text 2"/>
          <p:cNvSpPr>
            <a:spLocks noGrp="1"/>
          </p:cNvSpPr>
          <p:nvPr>
            <p:ph type="body" idx="4294967295"/>
          </p:nvPr>
        </p:nvSpPr>
        <p:spPr/>
        <p:txBody>
          <a:bodyPr/>
          <a:lstStyle/>
          <a:p>
            <a:r>
              <a:rPr lang="cs-CZ" dirty="0" smtClean="0"/>
              <a:t>Ochrana veřejného zájmu</a:t>
            </a:r>
          </a:p>
          <a:p>
            <a:r>
              <a:rPr lang="cs-CZ" dirty="0" smtClean="0"/>
              <a:t>Částečná pravomoc v rámci péče soudu o nezletilé </a:t>
            </a:r>
          </a:p>
          <a:p>
            <a:r>
              <a:rPr lang="cs-CZ" dirty="0" smtClean="0"/>
              <a:t>Posouzení nezbytnosti v. přínosnosti působení státního zastupitelství </a:t>
            </a:r>
            <a:endParaRPr lang="cs-CZ" dirty="0"/>
          </a:p>
        </p:txBody>
      </p:sp>
    </p:spTree>
    <p:extLst>
      <p:ext uri="{BB962C8B-B14F-4D97-AF65-F5344CB8AC3E}">
        <p14:creationId xmlns:p14="http://schemas.microsoft.com/office/powerpoint/2010/main" val="247072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Zvláštní ochrana </a:t>
            </a:r>
            <a:endParaRPr lang="cs-CZ" dirty="0"/>
          </a:p>
        </p:txBody>
      </p:sp>
      <p:sp>
        <p:nvSpPr>
          <p:cNvPr id="3" name="Zástupný symbol pro text 2"/>
          <p:cNvSpPr>
            <a:spLocks noGrp="1"/>
          </p:cNvSpPr>
          <p:nvPr>
            <p:ph type="body" idx="4294967295"/>
          </p:nvPr>
        </p:nvSpPr>
        <p:spPr/>
        <p:txBody>
          <a:bodyPr/>
          <a:lstStyle/>
          <a:p>
            <a:r>
              <a:rPr lang="cs-CZ" dirty="0" smtClean="0"/>
              <a:t>Dítě jako oběť trestného činu</a:t>
            </a:r>
            <a:endParaRPr lang="cs-CZ" dirty="0"/>
          </a:p>
        </p:txBody>
      </p:sp>
    </p:spTree>
    <p:extLst>
      <p:ext uri="{BB962C8B-B14F-4D97-AF65-F5344CB8AC3E}">
        <p14:creationId xmlns:p14="http://schemas.microsoft.com/office/powerpoint/2010/main" val="10272279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Soudnictví ve věcech mládeže</a:t>
            </a:r>
            <a:endParaRPr lang="cs-CZ" dirty="0"/>
          </a:p>
        </p:txBody>
      </p:sp>
      <p:sp>
        <p:nvSpPr>
          <p:cNvPr id="3" name="Zástupný symbol pro text 2"/>
          <p:cNvSpPr>
            <a:spLocks noGrp="1"/>
          </p:cNvSpPr>
          <p:nvPr>
            <p:ph type="body" idx="4294967295"/>
          </p:nvPr>
        </p:nvSpPr>
        <p:spPr/>
        <p:txBody>
          <a:bodyPr/>
          <a:lstStyle/>
          <a:p>
            <a:r>
              <a:rPr lang="cs-CZ" dirty="0" smtClean="0"/>
              <a:t>Revize stávající právní regulace</a:t>
            </a:r>
          </a:p>
          <a:p>
            <a:r>
              <a:rPr lang="cs-CZ" dirty="0" smtClean="0"/>
              <a:t>Chybí procesní reflexe</a:t>
            </a:r>
          </a:p>
          <a:p>
            <a:r>
              <a:rPr lang="cs-CZ" dirty="0" smtClean="0"/>
              <a:t>Propojení s následnou péči </a:t>
            </a:r>
            <a:endParaRPr lang="cs-CZ" dirty="0"/>
          </a:p>
        </p:txBody>
      </p:sp>
    </p:spTree>
    <p:extLst>
      <p:ext uri="{BB962C8B-B14F-4D97-AF65-F5344CB8AC3E}">
        <p14:creationId xmlns:p14="http://schemas.microsoft.com/office/powerpoint/2010/main" val="2023266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Dítě jako účastník řízení </a:t>
            </a:r>
            <a:endParaRPr lang="cs-CZ" dirty="0"/>
          </a:p>
        </p:txBody>
      </p:sp>
      <p:sp>
        <p:nvSpPr>
          <p:cNvPr id="5" name="Zástupný symbol pro text 4"/>
          <p:cNvSpPr>
            <a:spLocks noGrp="1"/>
          </p:cNvSpPr>
          <p:nvPr>
            <p:ph type="body" idx="4294967295"/>
          </p:nvPr>
        </p:nvSpPr>
        <p:spPr/>
        <p:txBody>
          <a:bodyPr/>
          <a:lstStyle/>
          <a:p>
            <a:r>
              <a:rPr lang="cs-CZ" sz="1400" dirty="0" smtClean="0"/>
              <a:t>Participační práva dítěte</a:t>
            </a:r>
          </a:p>
          <a:p>
            <a:r>
              <a:rPr lang="cs-CZ" sz="1400" dirty="0" smtClean="0"/>
              <a:t>Čl. 12 ÚPD </a:t>
            </a:r>
          </a:p>
          <a:p>
            <a:pPr marL="0" indent="0">
              <a:buNone/>
            </a:pPr>
            <a:r>
              <a:rPr lang="cs-CZ" sz="1400" dirty="0" smtClean="0"/>
              <a:t>1. </a:t>
            </a:r>
            <a:r>
              <a:rPr lang="cs-CZ" sz="1400" i="1" dirty="0" smtClean="0"/>
              <a:t>Státy, které jsou smluvní stranou úmluvy, zabezpečují dítěti, které je schopno formulovat své vlastní názory, právo tyto názory svobodně vyjadřovat ve všech záležitostech, které se jej dotýkají, přičemž se názorům dítěte musí věnovat patřičná pozornost odpovídající jeho věku a úrovni. </a:t>
            </a:r>
          </a:p>
          <a:p>
            <a:pPr marL="0" indent="0">
              <a:buNone/>
            </a:pPr>
            <a:r>
              <a:rPr lang="cs-CZ" sz="1400" i="1" dirty="0" smtClean="0"/>
              <a:t>2. Za tímto účelem se dítěti zejména poskytuje možnost, aby bylo vyslyšeno v každém soudním nebo správním řízení, které se jej dotýká, a to buď přímo a nebo prostřednictvím zástupce nebo příslušného orgánu, přičemž způsob slyšení musí být v souladu s procedurálními pravidly vnitrostátního zákonodárství.</a:t>
            </a:r>
          </a:p>
          <a:p>
            <a:r>
              <a:rPr lang="cs-CZ" sz="1400" dirty="0" smtClean="0"/>
              <a:t>Zcela nedostatečná reflexe v aktuální právní úpravě</a:t>
            </a:r>
          </a:p>
          <a:p>
            <a:r>
              <a:rPr lang="cs-CZ" sz="1400" dirty="0" smtClean="0"/>
              <a:t>Neodlišení zjištění názoru dítěte x výslech dítěte jako důkazní prostředek x  informační povinnost ve vztahu k dítěti</a:t>
            </a:r>
          </a:p>
          <a:p>
            <a:r>
              <a:rPr lang="cs-CZ" sz="1400" dirty="0" smtClean="0"/>
              <a:t>§ 100 odst. 3 OSŘ</a:t>
            </a:r>
          </a:p>
          <a:p>
            <a:r>
              <a:rPr lang="cs-CZ" sz="1400" dirty="0" smtClean="0"/>
              <a:t>§ 131 OSŘ</a:t>
            </a:r>
          </a:p>
          <a:p>
            <a:r>
              <a:rPr lang="cs-CZ" sz="1400" dirty="0" smtClean="0"/>
              <a:t>§ 20 odst. 4 ZŘS</a:t>
            </a:r>
            <a:endParaRPr lang="cs-CZ" sz="1400" dirty="0"/>
          </a:p>
        </p:txBody>
      </p:sp>
    </p:spTree>
    <p:extLst>
      <p:ext uri="{BB962C8B-B14F-4D97-AF65-F5344CB8AC3E}">
        <p14:creationId xmlns:p14="http://schemas.microsoft.com/office/powerpoint/2010/main" val="23023994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Dítě jako účastník řízení</a:t>
            </a:r>
            <a:endParaRPr lang="cs-CZ" dirty="0"/>
          </a:p>
        </p:txBody>
      </p:sp>
      <p:sp>
        <p:nvSpPr>
          <p:cNvPr id="3" name="Zástupný symbol pro text 2"/>
          <p:cNvSpPr>
            <a:spLocks noGrp="1"/>
          </p:cNvSpPr>
          <p:nvPr>
            <p:ph type="body" idx="4294967295"/>
          </p:nvPr>
        </p:nvSpPr>
        <p:spPr/>
        <p:txBody>
          <a:bodyPr/>
          <a:lstStyle/>
          <a:p>
            <a:r>
              <a:rPr lang="cs-CZ" sz="2000" dirty="0" smtClean="0"/>
              <a:t>Nezbytné revize právní úpravy</a:t>
            </a:r>
          </a:p>
          <a:p>
            <a:r>
              <a:rPr lang="cs-CZ" sz="2000" dirty="0" smtClean="0"/>
              <a:t>Možná inspirace ze zahraničí (2.analýza)</a:t>
            </a:r>
          </a:p>
          <a:p>
            <a:r>
              <a:rPr lang="cs-CZ" sz="2000" dirty="0" smtClean="0"/>
              <a:t>Odlišení zjištění názoru nezletilého dítěte </a:t>
            </a:r>
          </a:p>
          <a:p>
            <a:pPr>
              <a:buFontTx/>
              <a:buChar char="-"/>
            </a:pPr>
            <a:r>
              <a:rPr lang="cs-CZ" sz="2000" dirty="0" smtClean="0"/>
              <a:t>Preference soudcem (odborná školení, průprava, odpovídající zázemí)</a:t>
            </a:r>
          </a:p>
          <a:p>
            <a:pPr>
              <a:buFontTx/>
              <a:buChar char="-"/>
            </a:pPr>
            <a:r>
              <a:rPr lang="cs-CZ" sz="2000" dirty="0" smtClean="0"/>
              <a:t>Právo na účast důvěrníka</a:t>
            </a:r>
          </a:p>
          <a:p>
            <a:pPr>
              <a:buFontTx/>
              <a:buChar char="-"/>
            </a:pPr>
            <a:r>
              <a:rPr lang="cs-CZ" sz="2000" dirty="0" smtClean="0"/>
              <a:t>Věková hranice (OZ 12 v. ÚS 10 let – individuální posouzení), stabilita názoru dítěte</a:t>
            </a:r>
          </a:p>
          <a:p>
            <a:pPr>
              <a:buFontTx/>
              <a:buChar char="-"/>
            </a:pPr>
            <a:r>
              <a:rPr lang="cs-CZ" sz="2000" dirty="0" smtClean="0"/>
              <a:t>Poučení o důsledcích vyhovění názoru, významu názoru pro rozhodnutí </a:t>
            </a:r>
          </a:p>
          <a:p>
            <a:pPr>
              <a:buFontTx/>
              <a:buChar char="-"/>
            </a:pPr>
            <a:r>
              <a:rPr lang="cs-CZ" sz="2000" dirty="0" smtClean="0"/>
              <a:t>Seznámení se s názorem nezletilého, prvek právních zástupců</a:t>
            </a:r>
            <a:endParaRPr lang="cs-CZ" sz="2000" dirty="0"/>
          </a:p>
        </p:txBody>
      </p:sp>
    </p:spTree>
    <p:extLst>
      <p:ext uri="{BB962C8B-B14F-4D97-AF65-F5344CB8AC3E}">
        <p14:creationId xmlns:p14="http://schemas.microsoft.com/office/powerpoint/2010/main" val="809179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Dítě jako účastník řízení </a:t>
            </a:r>
            <a:endParaRPr lang="cs-CZ" dirty="0"/>
          </a:p>
        </p:txBody>
      </p:sp>
      <p:sp>
        <p:nvSpPr>
          <p:cNvPr id="3" name="Zástupný symbol pro text 2"/>
          <p:cNvSpPr>
            <a:spLocks noGrp="1"/>
          </p:cNvSpPr>
          <p:nvPr>
            <p:ph type="body" idx="4294967295"/>
          </p:nvPr>
        </p:nvSpPr>
        <p:spPr/>
        <p:txBody>
          <a:bodyPr/>
          <a:lstStyle/>
          <a:p>
            <a:r>
              <a:rPr lang="cs-CZ" dirty="0" smtClean="0"/>
              <a:t>Výslech nezletilého</a:t>
            </a:r>
          </a:p>
          <a:p>
            <a:r>
              <a:rPr lang="cs-CZ" dirty="0" smtClean="0"/>
              <a:t>Důkazní prostředek s obecnými pravidly</a:t>
            </a:r>
          </a:p>
          <a:p>
            <a:r>
              <a:rPr lang="cs-CZ" dirty="0" smtClean="0"/>
              <a:t>Nezbytné upravit specifika výslechu, přihlédnutí k věku svědka, zvláštní postupy (prostředí, důvěrník apod.)</a:t>
            </a:r>
          </a:p>
          <a:p>
            <a:r>
              <a:rPr lang="cs-CZ" dirty="0" smtClean="0"/>
              <a:t>Odborná průprava soudce?, jiná vyslýchající osoba </a:t>
            </a:r>
            <a:endParaRPr lang="cs-CZ" dirty="0"/>
          </a:p>
        </p:txBody>
      </p:sp>
    </p:spTree>
    <p:extLst>
      <p:ext uri="{BB962C8B-B14F-4D97-AF65-F5344CB8AC3E}">
        <p14:creationId xmlns:p14="http://schemas.microsoft.com/office/powerpoint/2010/main" val="3358561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Dítě jako účastník řízení</a:t>
            </a:r>
            <a:endParaRPr lang="cs-CZ" dirty="0"/>
          </a:p>
        </p:txBody>
      </p:sp>
      <p:sp>
        <p:nvSpPr>
          <p:cNvPr id="3" name="Zástupný symbol pro text 2"/>
          <p:cNvSpPr>
            <a:spLocks noGrp="1"/>
          </p:cNvSpPr>
          <p:nvPr>
            <p:ph type="body" idx="4294967295"/>
          </p:nvPr>
        </p:nvSpPr>
        <p:spPr/>
        <p:txBody>
          <a:bodyPr/>
          <a:lstStyle/>
          <a:p>
            <a:r>
              <a:rPr lang="cs-CZ" dirty="0" smtClean="0"/>
              <a:t>Právo na informace o probíhajícím řízení</a:t>
            </a:r>
          </a:p>
          <a:p>
            <a:r>
              <a:rPr lang="cs-CZ" dirty="0" smtClean="0"/>
              <a:t>Současná úprava zcela nejasná a nedostatečná</a:t>
            </a:r>
            <a:endParaRPr lang="cs-CZ" dirty="0"/>
          </a:p>
        </p:txBody>
      </p:sp>
    </p:spTree>
    <p:extLst>
      <p:ext uri="{BB962C8B-B14F-4D97-AF65-F5344CB8AC3E}">
        <p14:creationId xmlns:p14="http://schemas.microsoft.com/office/powerpoint/2010/main" val="1170523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Systém ochrany sociálních práv</a:t>
            </a:r>
            <a:endParaRPr lang="cs-CZ" dirty="0"/>
          </a:p>
        </p:txBody>
      </p:sp>
    </p:spTree>
    <p:extLst>
      <p:ext uri="{BB962C8B-B14F-4D97-AF65-F5344CB8AC3E}">
        <p14:creationId xmlns:p14="http://schemas.microsoft.com/office/powerpoint/2010/main" val="27498892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Systém ochrany</a:t>
            </a:r>
            <a:endParaRPr lang="cs-CZ" dirty="0"/>
          </a:p>
        </p:txBody>
      </p:sp>
      <p:sp>
        <p:nvSpPr>
          <p:cNvPr id="4" name="Zástupný symbol pro text 3"/>
          <p:cNvSpPr>
            <a:spLocks noGrp="1"/>
          </p:cNvSpPr>
          <p:nvPr>
            <p:ph type="body" idx="4294967295"/>
          </p:nvPr>
        </p:nvSpPr>
        <p:spPr/>
        <p:txBody>
          <a:bodyPr/>
          <a:lstStyle/>
          <a:p>
            <a:r>
              <a:rPr lang="cs-CZ" sz="2400" dirty="0" smtClean="0"/>
              <a:t>Finanční podpora (příspěvek na péči, příspěvek na mobilitu, viz níže)</a:t>
            </a:r>
          </a:p>
          <a:p>
            <a:r>
              <a:rPr lang="cs-CZ" sz="2400" dirty="0" smtClean="0"/>
              <a:t>Sociální služby, zákon č. 108/2006 Sb., o sociálních službách (poradenství, péče, prevence)</a:t>
            </a:r>
          </a:p>
          <a:p>
            <a:r>
              <a:rPr lang="cs-CZ" sz="2400" dirty="0" smtClean="0"/>
              <a:t>Služby sociální péče – osobní asistence, pečovatelská služba, průvodcovské a předčitatelské služby, odlehčovací služby)</a:t>
            </a:r>
          </a:p>
          <a:p>
            <a:r>
              <a:rPr lang="cs-CZ" sz="2400" dirty="0" smtClean="0"/>
              <a:t>Podpora a rozvoj rané péče (přístupnost služby, finanční zajištění) </a:t>
            </a:r>
          </a:p>
          <a:p>
            <a:r>
              <a:rPr lang="cs-CZ" sz="2400" dirty="0" smtClean="0"/>
              <a:t>Sociálně aktivizační služby pro rodiny s dětmi</a:t>
            </a:r>
          </a:p>
          <a:p>
            <a:r>
              <a:rPr lang="cs-CZ" sz="2400" dirty="0" smtClean="0"/>
              <a:t>Pobytové sociální služby </a:t>
            </a:r>
          </a:p>
        </p:txBody>
      </p:sp>
    </p:spTree>
    <p:extLst>
      <p:ext uri="{BB962C8B-B14F-4D97-AF65-F5344CB8AC3E}">
        <p14:creationId xmlns:p14="http://schemas.microsoft.com/office/powerpoint/2010/main" val="14700281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endParaRPr lang="cs-CZ" sz="2000" dirty="0"/>
          </a:p>
          <a:p>
            <a:pPr algn="just"/>
            <a:r>
              <a:rPr lang="cs-CZ" sz="2000" dirty="0"/>
              <a:t>2. Pojem „rodina“ </a:t>
            </a:r>
          </a:p>
          <a:p>
            <a:pPr algn="just"/>
            <a:r>
              <a:rPr lang="cs-CZ" sz="2000" dirty="0"/>
              <a:t>Posouzení vymezení pojmu rodina. Účelem je vytvoření nového právního předpisu o podpoře </a:t>
            </a:r>
            <a:r>
              <a:rPr lang="cs-CZ" sz="2000" b="1" dirty="0"/>
              <a:t>rodin, </a:t>
            </a:r>
            <a:r>
              <a:rPr lang="cs-CZ" sz="2000" dirty="0"/>
              <a:t>náhradní </a:t>
            </a:r>
            <a:r>
              <a:rPr lang="cs-CZ" sz="2000" b="1" dirty="0"/>
              <a:t>rodinné</a:t>
            </a:r>
            <a:r>
              <a:rPr lang="cs-CZ" sz="2000" dirty="0"/>
              <a:t> péči a systému ochrany práv dětí, pojem rodina prozatím postrádá jednotné vymezení pojmu pro účely aplikace konkrétního právního předpisu s přihlédnutím na jeho primární účel. </a:t>
            </a:r>
          </a:p>
          <a:p>
            <a:pPr algn="just"/>
            <a:r>
              <a:rPr lang="cs-CZ" sz="2000" i="1" dirty="0" err="1"/>
              <a:t>Nuclear</a:t>
            </a:r>
            <a:r>
              <a:rPr lang="cs-CZ" sz="2000" i="1" dirty="0"/>
              <a:t> </a:t>
            </a:r>
            <a:r>
              <a:rPr lang="cs-CZ" sz="2000" i="1" dirty="0" err="1"/>
              <a:t>family</a:t>
            </a:r>
            <a:r>
              <a:rPr lang="cs-CZ" sz="2000" i="1" dirty="0"/>
              <a:t> </a:t>
            </a:r>
            <a:r>
              <a:rPr lang="cs-CZ" sz="2000" dirty="0"/>
              <a:t> x širší příbuzenská </a:t>
            </a:r>
            <a:r>
              <a:rPr lang="cs-CZ" sz="2000" dirty="0" smtClean="0"/>
              <a:t>základna</a:t>
            </a:r>
          </a:p>
          <a:p>
            <a:pPr algn="just"/>
            <a:r>
              <a:rPr lang="cs-CZ" sz="2000" dirty="0" smtClean="0"/>
              <a:t>Nezbytné vyřešení:</a:t>
            </a:r>
          </a:p>
          <a:p>
            <a:pPr marL="342900" indent="-342900" algn="just">
              <a:buFont typeface="Arial" pitchFamily="34" charset="0"/>
              <a:buChar char="•"/>
            </a:pPr>
            <a:r>
              <a:rPr lang="cs-CZ" sz="2000" dirty="0" smtClean="0"/>
              <a:t>Základního obsahu pojmu rodina </a:t>
            </a:r>
          </a:p>
          <a:p>
            <a:pPr marL="342900" indent="-342900" algn="just">
              <a:buFont typeface="Arial" pitchFamily="34" charset="0"/>
              <a:buChar char="•"/>
            </a:pPr>
            <a:r>
              <a:rPr lang="cs-CZ" sz="2000" dirty="0" smtClean="0"/>
              <a:t>Význam příbuzenství x sociálních vazeb</a:t>
            </a:r>
            <a:endParaRPr lang="cs-CZ" sz="2000" dirty="0"/>
          </a:p>
          <a:p>
            <a:pPr algn="just"/>
            <a:endParaRPr lang="cs-CZ" sz="2000" i="1" dirty="0"/>
          </a:p>
        </p:txBody>
      </p:sp>
      <p:sp>
        <p:nvSpPr>
          <p:cNvPr id="3" name="Nadpis 2"/>
          <p:cNvSpPr>
            <a:spLocks noGrp="1"/>
          </p:cNvSpPr>
          <p:nvPr>
            <p:ph type="title"/>
          </p:nvPr>
        </p:nvSpPr>
        <p:spPr/>
        <p:txBody>
          <a:bodyPr/>
          <a:lstStyle/>
          <a:p>
            <a:r>
              <a:rPr lang="cs-CZ" dirty="0" smtClean="0"/>
              <a:t>Vymezení základních pojmů </a:t>
            </a:r>
            <a:endParaRPr lang="cs-CZ" dirty="0"/>
          </a:p>
        </p:txBody>
      </p:sp>
    </p:spTree>
    <p:extLst>
      <p:ext uri="{BB962C8B-B14F-4D97-AF65-F5344CB8AC3E}">
        <p14:creationId xmlns:p14="http://schemas.microsoft.com/office/powerpoint/2010/main" val="11913648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Systém ochrany </a:t>
            </a:r>
            <a:endParaRPr lang="cs-CZ" dirty="0"/>
          </a:p>
        </p:txBody>
      </p:sp>
      <p:sp>
        <p:nvSpPr>
          <p:cNvPr id="3" name="Zástupný symbol pro text 2"/>
          <p:cNvSpPr>
            <a:spLocks noGrp="1"/>
          </p:cNvSpPr>
          <p:nvPr>
            <p:ph type="body" idx="4294967295"/>
          </p:nvPr>
        </p:nvSpPr>
        <p:spPr/>
        <p:txBody>
          <a:bodyPr/>
          <a:lstStyle/>
          <a:p>
            <a:r>
              <a:rPr lang="cs-CZ" dirty="0" smtClean="0"/>
              <a:t>Centrum denních služeb</a:t>
            </a:r>
          </a:p>
          <a:p>
            <a:r>
              <a:rPr lang="cs-CZ" dirty="0" smtClean="0"/>
              <a:t>Denní a týdenní stacionáře</a:t>
            </a:r>
          </a:p>
          <a:p>
            <a:r>
              <a:rPr lang="cs-CZ" dirty="0" smtClean="0"/>
              <a:t>Domov pro osoby se zdravotním postižením</a:t>
            </a:r>
          </a:p>
          <a:p>
            <a:r>
              <a:rPr lang="cs-CZ" dirty="0" smtClean="0"/>
              <a:t>Azylové domy</a:t>
            </a:r>
          </a:p>
          <a:p>
            <a:r>
              <a:rPr lang="cs-CZ" dirty="0" smtClean="0"/>
              <a:t>Domy na půl cesty</a:t>
            </a:r>
          </a:p>
          <a:p>
            <a:r>
              <a:rPr lang="cs-CZ" dirty="0" smtClean="0"/>
              <a:t>Kontaktní centra (ambulantní, popř. terénní)</a:t>
            </a:r>
          </a:p>
          <a:p>
            <a:r>
              <a:rPr lang="cs-CZ" dirty="0" smtClean="0"/>
              <a:t>Intervenční centra</a:t>
            </a:r>
          </a:p>
          <a:p>
            <a:r>
              <a:rPr lang="cs-CZ" dirty="0" smtClean="0"/>
              <a:t>Nízkoprahová zařízení pro děti a mládež</a:t>
            </a:r>
          </a:p>
        </p:txBody>
      </p:sp>
    </p:spTree>
    <p:extLst>
      <p:ext uri="{BB962C8B-B14F-4D97-AF65-F5344CB8AC3E}">
        <p14:creationId xmlns:p14="http://schemas.microsoft.com/office/powerpoint/2010/main" val="4124457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340768"/>
            <a:ext cx="8229600" cy="725484"/>
          </a:xfrm>
        </p:spPr>
        <p:txBody>
          <a:bodyPr/>
          <a:lstStyle/>
          <a:p>
            <a:r>
              <a:rPr lang="cs-CZ" dirty="0" smtClean="0"/>
              <a:t>Sociální zabezpečení (finanční podpora</a:t>
            </a:r>
            <a:br>
              <a:rPr lang="cs-CZ" dirty="0" smtClean="0"/>
            </a:br>
            <a:endParaRPr lang="cs-CZ" dirty="0"/>
          </a:p>
        </p:txBody>
      </p:sp>
      <p:sp>
        <p:nvSpPr>
          <p:cNvPr id="3" name="Zástupný symbol pro text 2"/>
          <p:cNvSpPr>
            <a:spLocks noGrp="1"/>
          </p:cNvSpPr>
          <p:nvPr>
            <p:ph type="body" idx="4294967295"/>
          </p:nvPr>
        </p:nvSpPr>
        <p:spPr>
          <a:xfrm>
            <a:off x="457200" y="2276872"/>
            <a:ext cx="8229600" cy="3849287"/>
          </a:xfrm>
        </p:spPr>
        <p:txBody>
          <a:bodyPr/>
          <a:lstStyle/>
          <a:p>
            <a:r>
              <a:rPr lang="cs-CZ" sz="2400" b="1" dirty="0" smtClean="0"/>
              <a:t>rodičovský příspěvek</a:t>
            </a:r>
          </a:p>
          <a:p>
            <a:r>
              <a:rPr lang="cs-CZ" sz="2400" b="1" dirty="0" smtClean="0"/>
              <a:t>přídavek na dítě</a:t>
            </a:r>
          </a:p>
          <a:p>
            <a:r>
              <a:rPr lang="cs-CZ" sz="2400" b="1" dirty="0"/>
              <a:t>p</a:t>
            </a:r>
            <a:r>
              <a:rPr lang="cs-CZ" sz="2400" b="1" dirty="0" smtClean="0"/>
              <a:t>orodné</a:t>
            </a:r>
          </a:p>
          <a:p>
            <a:endParaRPr lang="cs-CZ" sz="2400" b="1" dirty="0"/>
          </a:p>
          <a:p>
            <a:r>
              <a:rPr lang="cs-CZ" sz="2400" b="1" dirty="0" smtClean="0"/>
              <a:t>Pojem nezaopatřené dítě (ochrana poskytována do 26 let věku)</a:t>
            </a:r>
          </a:p>
          <a:p>
            <a:r>
              <a:rPr lang="cs-CZ" sz="2400" b="1" dirty="0" smtClean="0"/>
              <a:t>Je otázka zařazení do zákona o podpoře rodin – komplexnost právní úpravy v . systém sociálních dávek</a:t>
            </a:r>
          </a:p>
        </p:txBody>
      </p:sp>
    </p:spTree>
    <p:extLst>
      <p:ext uri="{BB962C8B-B14F-4D97-AF65-F5344CB8AC3E}">
        <p14:creationId xmlns:p14="http://schemas.microsoft.com/office/powerpoint/2010/main" val="25176936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podpora</a:t>
            </a:r>
            <a:endParaRPr lang="cs-CZ" dirty="0"/>
          </a:p>
        </p:txBody>
      </p:sp>
      <p:sp>
        <p:nvSpPr>
          <p:cNvPr id="3" name="Zástupný symbol pro text 2"/>
          <p:cNvSpPr>
            <a:spLocks noGrp="1"/>
          </p:cNvSpPr>
          <p:nvPr>
            <p:ph type="body" idx="4294967295"/>
          </p:nvPr>
        </p:nvSpPr>
        <p:spPr/>
        <p:txBody>
          <a:bodyPr/>
          <a:lstStyle/>
          <a:p>
            <a:r>
              <a:rPr lang="cs-CZ" dirty="0" smtClean="0"/>
              <a:t>Příspěvek na péči</a:t>
            </a:r>
          </a:p>
          <a:p>
            <a:r>
              <a:rPr lang="cs-CZ" dirty="0" smtClean="0"/>
              <a:t>Příspěvek na mobilitu  (zdravotní postižení)</a:t>
            </a:r>
          </a:p>
          <a:p>
            <a:r>
              <a:rPr lang="cs-CZ" dirty="0" smtClean="0"/>
              <a:t>Příspěvek na zvláštní pomůcku (zdravotní postižení)</a:t>
            </a:r>
            <a:endParaRPr lang="cs-CZ" dirty="0"/>
          </a:p>
          <a:p>
            <a:r>
              <a:rPr lang="cs-CZ" dirty="0"/>
              <a:t>P</a:t>
            </a:r>
            <a:r>
              <a:rPr lang="cs-CZ" dirty="0" smtClean="0"/>
              <a:t>říspěvek </a:t>
            </a:r>
            <a:r>
              <a:rPr lang="cs-CZ" dirty="0"/>
              <a:t>na </a:t>
            </a:r>
            <a:r>
              <a:rPr lang="cs-CZ" dirty="0" smtClean="0"/>
              <a:t>živobytí</a:t>
            </a:r>
            <a:r>
              <a:rPr lang="cs-CZ" dirty="0"/>
              <a:t> </a:t>
            </a:r>
            <a:r>
              <a:rPr lang="cs-CZ" dirty="0" smtClean="0"/>
              <a:t>(pomoc v hmotné nouzi)</a:t>
            </a:r>
            <a:endParaRPr lang="cs-CZ" dirty="0"/>
          </a:p>
          <a:p>
            <a:r>
              <a:rPr lang="cs-CZ" dirty="0"/>
              <a:t>D</a:t>
            </a:r>
            <a:r>
              <a:rPr lang="cs-CZ" dirty="0" smtClean="0"/>
              <a:t>oplatek </a:t>
            </a:r>
            <a:r>
              <a:rPr lang="cs-CZ" dirty="0"/>
              <a:t>na </a:t>
            </a:r>
            <a:r>
              <a:rPr lang="cs-CZ" dirty="0" smtClean="0"/>
              <a:t>bydlení</a:t>
            </a:r>
            <a:r>
              <a:rPr lang="cs-CZ" dirty="0"/>
              <a:t> </a:t>
            </a:r>
            <a:r>
              <a:rPr lang="cs-CZ" dirty="0" smtClean="0"/>
              <a:t>(pomoc v hmotné nouzi)</a:t>
            </a:r>
            <a:endParaRPr lang="cs-CZ" dirty="0"/>
          </a:p>
          <a:p>
            <a:r>
              <a:rPr lang="cs-CZ" dirty="0"/>
              <a:t>M</a:t>
            </a:r>
            <a:r>
              <a:rPr lang="cs-CZ" dirty="0" smtClean="0"/>
              <a:t>imořádná </a:t>
            </a:r>
            <a:r>
              <a:rPr lang="cs-CZ" dirty="0"/>
              <a:t>okamžitá </a:t>
            </a:r>
            <a:r>
              <a:rPr lang="cs-CZ" dirty="0" smtClean="0"/>
              <a:t>pomoc (pomoc v hmotné nouzi)</a:t>
            </a:r>
            <a:endParaRPr lang="cs-CZ" dirty="0"/>
          </a:p>
          <a:p>
            <a:endParaRPr lang="cs-CZ" dirty="0"/>
          </a:p>
        </p:txBody>
      </p:sp>
    </p:spTree>
    <p:extLst>
      <p:ext uri="{BB962C8B-B14F-4D97-AF65-F5344CB8AC3E}">
        <p14:creationId xmlns:p14="http://schemas.microsoft.com/office/powerpoint/2010/main" val="1328765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 lege </a:t>
            </a:r>
            <a:r>
              <a:rPr lang="cs-CZ" dirty="0" err="1" smtClean="0"/>
              <a:t>ferenda</a:t>
            </a:r>
            <a:r>
              <a:rPr lang="cs-CZ" dirty="0" smtClean="0"/>
              <a:t> </a:t>
            </a:r>
            <a:endParaRPr lang="cs-CZ" dirty="0"/>
          </a:p>
        </p:txBody>
      </p:sp>
      <p:sp>
        <p:nvSpPr>
          <p:cNvPr id="3" name="Zástupný symbol pro text 2"/>
          <p:cNvSpPr>
            <a:spLocks noGrp="1"/>
          </p:cNvSpPr>
          <p:nvPr>
            <p:ph type="body" idx="4294967295"/>
          </p:nvPr>
        </p:nvSpPr>
        <p:spPr/>
        <p:txBody>
          <a:bodyPr/>
          <a:lstStyle/>
          <a:p>
            <a:r>
              <a:rPr lang="cs-CZ" dirty="0" smtClean="0"/>
              <a:t>Systém dávek a podpory do zákona o podpoře rodin</a:t>
            </a:r>
          </a:p>
          <a:p>
            <a:r>
              <a:rPr lang="cs-CZ" dirty="0" smtClean="0"/>
              <a:t>Informační systém (propojení jednotlivých informací o příjemcích dávek)</a:t>
            </a:r>
          </a:p>
          <a:p>
            <a:r>
              <a:rPr lang="cs-CZ" dirty="0" smtClean="0"/>
              <a:t>Vymezení pojmu nezaopatřené dítě, respektive oprávněný příjemce podpory </a:t>
            </a:r>
          </a:p>
        </p:txBody>
      </p:sp>
    </p:spTree>
    <p:extLst>
      <p:ext uri="{BB962C8B-B14F-4D97-AF65-F5344CB8AC3E}">
        <p14:creationId xmlns:p14="http://schemas.microsoft.com/office/powerpoint/2010/main" val="2960984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Ochrana práv dítěte v oblasti zdravotní péče</a:t>
            </a:r>
            <a:endParaRPr lang="cs-CZ" dirty="0"/>
          </a:p>
        </p:txBody>
      </p:sp>
    </p:spTree>
    <p:extLst>
      <p:ext uri="{BB962C8B-B14F-4D97-AF65-F5344CB8AC3E}">
        <p14:creationId xmlns:p14="http://schemas.microsoft.com/office/powerpoint/2010/main" val="34022518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Zdravotní služby</a:t>
            </a:r>
            <a:endParaRPr lang="cs-CZ" dirty="0"/>
          </a:p>
        </p:txBody>
      </p:sp>
      <p:sp>
        <p:nvSpPr>
          <p:cNvPr id="6" name="Zástupný symbol pro text 5"/>
          <p:cNvSpPr>
            <a:spLocks noGrp="1"/>
          </p:cNvSpPr>
          <p:nvPr>
            <p:ph type="body" idx="4294967295"/>
          </p:nvPr>
        </p:nvSpPr>
        <p:spPr/>
        <p:txBody>
          <a:bodyPr/>
          <a:lstStyle/>
          <a:p>
            <a:pPr marL="0" indent="0">
              <a:buNone/>
            </a:pPr>
            <a:r>
              <a:rPr lang="cs-CZ" sz="2400" dirty="0" smtClean="0"/>
              <a:t>Analýza mapuje právní regulaci</a:t>
            </a:r>
          </a:p>
          <a:p>
            <a:r>
              <a:rPr lang="cs-CZ" sz="2400" dirty="0" smtClean="0"/>
              <a:t>Čl. 23 a 24 ÚPD</a:t>
            </a:r>
          </a:p>
          <a:p>
            <a:r>
              <a:rPr lang="cs-CZ" sz="2400" dirty="0" smtClean="0"/>
              <a:t>Úmluva </a:t>
            </a:r>
            <a:r>
              <a:rPr lang="cs-CZ" sz="2400" dirty="0"/>
              <a:t>o </a:t>
            </a:r>
            <a:r>
              <a:rPr lang="cs-CZ" sz="2400" dirty="0" smtClean="0"/>
              <a:t>biomedicíně (</a:t>
            </a:r>
            <a:r>
              <a:rPr lang="cs-CZ" sz="2400" dirty="0" err="1" smtClean="0"/>
              <a:t>informed</a:t>
            </a:r>
            <a:r>
              <a:rPr lang="cs-CZ" sz="2400" dirty="0" smtClean="0"/>
              <a:t> </a:t>
            </a:r>
            <a:r>
              <a:rPr lang="cs-CZ" sz="2400" dirty="0" err="1" smtClean="0"/>
              <a:t>consent</a:t>
            </a:r>
            <a:r>
              <a:rPr lang="cs-CZ" sz="2400" dirty="0" smtClean="0"/>
              <a:t>) </a:t>
            </a:r>
          </a:p>
          <a:p>
            <a:r>
              <a:rPr lang="cs-CZ" sz="2400" dirty="0" smtClean="0"/>
              <a:t>Odpovídající ochrana dítěte – odmítnutí souhlasu rodiče k zásahu do integrity dítěte (</a:t>
            </a:r>
            <a:r>
              <a:rPr lang="cs-CZ" sz="2400" dirty="0"/>
              <a:t>Ústavní soud, III. ÚS </a:t>
            </a:r>
            <a:r>
              <a:rPr lang="cs-CZ" sz="2400" dirty="0" smtClean="0"/>
              <a:t>459/03)</a:t>
            </a:r>
          </a:p>
          <a:p>
            <a:r>
              <a:rPr lang="cs-CZ" sz="2400" dirty="0" smtClean="0"/>
              <a:t>Zákon o zdravotních službách</a:t>
            </a:r>
          </a:p>
          <a:p>
            <a:r>
              <a:rPr lang="cs-CZ" sz="2400" dirty="0" smtClean="0"/>
              <a:t>Zákon o specifických zdravotních službách</a:t>
            </a:r>
          </a:p>
          <a:p>
            <a:r>
              <a:rPr lang="cs-CZ" sz="2400" dirty="0" smtClean="0"/>
              <a:t>NOZ</a:t>
            </a:r>
          </a:p>
          <a:p>
            <a:r>
              <a:rPr lang="cs-CZ" sz="2400" dirty="0" smtClean="0"/>
              <a:t>Zákon o veřejném </a:t>
            </a:r>
            <a:r>
              <a:rPr lang="cs-CZ" sz="2400" dirty="0" err="1" smtClean="0"/>
              <a:t>zdravontím</a:t>
            </a:r>
            <a:r>
              <a:rPr lang="cs-CZ" sz="2400" dirty="0" smtClean="0"/>
              <a:t> pojištění </a:t>
            </a:r>
          </a:p>
        </p:txBody>
      </p:sp>
    </p:spTree>
    <p:extLst>
      <p:ext uri="{BB962C8B-B14F-4D97-AF65-F5344CB8AC3E}">
        <p14:creationId xmlns:p14="http://schemas.microsoft.com/office/powerpoint/2010/main" val="38970310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Závěrečná doporučení</a:t>
            </a:r>
            <a:endParaRPr lang="cs-CZ" dirty="0"/>
          </a:p>
        </p:txBody>
      </p:sp>
    </p:spTree>
    <p:extLst>
      <p:ext uri="{BB962C8B-B14F-4D97-AF65-F5344CB8AC3E}">
        <p14:creationId xmlns:p14="http://schemas.microsoft.com/office/powerpoint/2010/main" val="4232707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Závěrečná doporučení</a:t>
            </a:r>
            <a:endParaRPr lang="cs-CZ" dirty="0"/>
          </a:p>
        </p:txBody>
      </p:sp>
      <p:sp>
        <p:nvSpPr>
          <p:cNvPr id="3" name="Zástupný symbol pro text 2"/>
          <p:cNvSpPr>
            <a:spLocks noGrp="1"/>
          </p:cNvSpPr>
          <p:nvPr>
            <p:ph type="body" idx="4294967295"/>
          </p:nvPr>
        </p:nvSpPr>
        <p:spPr/>
        <p:txBody>
          <a:bodyPr/>
          <a:lstStyle/>
          <a:p>
            <a:r>
              <a:rPr lang="cs-CZ" dirty="0" smtClean="0"/>
              <a:t>Přesné vymezení pojmů, osobní, časové i místní působnosti zákona</a:t>
            </a:r>
          </a:p>
          <a:p>
            <a:r>
              <a:rPr lang="cs-CZ" dirty="0" smtClean="0"/>
              <a:t>Koncentrace do jednoho zákona s </a:t>
            </a:r>
            <a:r>
              <a:rPr lang="cs-CZ" dirty="0" err="1" smtClean="0"/>
              <a:t>příhlédnutím</a:t>
            </a:r>
            <a:r>
              <a:rPr lang="cs-CZ" dirty="0" smtClean="0"/>
              <a:t> k nemožnosti postihnout všechny oblasti práv dítěte a jeho ochrany (nyní sociálně právní) v jednom předpisu</a:t>
            </a:r>
          </a:p>
          <a:p>
            <a:r>
              <a:rPr lang="cs-CZ" dirty="0" smtClean="0"/>
              <a:t>Jasné vymezení cílů a rozsahu</a:t>
            </a:r>
          </a:p>
          <a:p>
            <a:r>
              <a:rPr lang="cs-CZ" dirty="0" smtClean="0"/>
              <a:t>Jasné vymezení kompetentních orgánů (možnost inspirace postavením německého </a:t>
            </a:r>
            <a:r>
              <a:rPr lang="cs-CZ" dirty="0" err="1" smtClean="0"/>
              <a:t>Jugendamt</a:t>
            </a:r>
            <a:r>
              <a:rPr lang="cs-CZ" dirty="0" smtClean="0"/>
              <a:t>?)</a:t>
            </a:r>
            <a:endParaRPr lang="cs-CZ" dirty="0"/>
          </a:p>
        </p:txBody>
      </p:sp>
    </p:spTree>
    <p:extLst>
      <p:ext uri="{BB962C8B-B14F-4D97-AF65-F5344CB8AC3E}">
        <p14:creationId xmlns:p14="http://schemas.microsoft.com/office/powerpoint/2010/main" val="25420550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Závěrečná doporučení</a:t>
            </a:r>
            <a:endParaRPr lang="cs-CZ" dirty="0"/>
          </a:p>
        </p:txBody>
      </p:sp>
      <p:sp>
        <p:nvSpPr>
          <p:cNvPr id="3" name="Zástupný symbol pro text 2"/>
          <p:cNvSpPr>
            <a:spLocks noGrp="1"/>
          </p:cNvSpPr>
          <p:nvPr>
            <p:ph type="body" idx="4294967295"/>
          </p:nvPr>
        </p:nvSpPr>
        <p:spPr/>
        <p:txBody>
          <a:bodyPr/>
          <a:lstStyle/>
          <a:p>
            <a:r>
              <a:rPr lang="cs-CZ" dirty="0"/>
              <a:t>p</a:t>
            </a:r>
            <a:r>
              <a:rPr lang="cs-CZ" dirty="0" smtClean="0"/>
              <a:t>revence</a:t>
            </a:r>
          </a:p>
          <a:p>
            <a:r>
              <a:rPr lang="cs-CZ" dirty="0" smtClean="0"/>
              <a:t> </a:t>
            </a:r>
            <a:r>
              <a:rPr lang="cs-CZ" dirty="0"/>
              <a:t>podpora, včetně </a:t>
            </a:r>
            <a:r>
              <a:rPr lang="cs-CZ" dirty="0" smtClean="0"/>
              <a:t>finanční</a:t>
            </a:r>
          </a:p>
          <a:p>
            <a:r>
              <a:rPr lang="cs-CZ" dirty="0" smtClean="0"/>
              <a:t> </a:t>
            </a:r>
            <a:r>
              <a:rPr lang="cs-CZ" dirty="0"/>
              <a:t>poradenství, výchovně vzdělávací </a:t>
            </a:r>
            <a:r>
              <a:rPr lang="cs-CZ" dirty="0" smtClean="0"/>
              <a:t>funkce</a:t>
            </a:r>
          </a:p>
          <a:p>
            <a:r>
              <a:rPr lang="cs-CZ" dirty="0" smtClean="0"/>
              <a:t>ochrana </a:t>
            </a:r>
            <a:r>
              <a:rPr lang="cs-CZ" dirty="0"/>
              <a:t>ohrožených rodin – okamžitý zásah, dlouhodobé řešení, </a:t>
            </a:r>
            <a:r>
              <a:rPr lang="cs-CZ" dirty="0" smtClean="0"/>
              <a:t>informační povinnost, následná péče</a:t>
            </a:r>
          </a:p>
          <a:p>
            <a:r>
              <a:rPr lang="cs-CZ" dirty="0"/>
              <a:t>s</a:t>
            </a:r>
            <a:r>
              <a:rPr lang="cs-CZ" dirty="0" smtClean="0"/>
              <a:t>ystém náhradní rodinné péče</a:t>
            </a:r>
          </a:p>
          <a:p>
            <a:pPr marL="0" indent="0">
              <a:buNone/>
            </a:pPr>
            <a:endParaRPr lang="cs-CZ" dirty="0"/>
          </a:p>
          <a:p>
            <a:endParaRPr lang="cs-CZ" dirty="0"/>
          </a:p>
        </p:txBody>
      </p:sp>
    </p:spTree>
    <p:extLst>
      <p:ext uri="{BB962C8B-B14F-4D97-AF65-F5344CB8AC3E}">
        <p14:creationId xmlns:p14="http://schemas.microsoft.com/office/powerpoint/2010/main" val="30108321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Závěrečná doporučení</a:t>
            </a:r>
            <a:endParaRPr lang="cs-CZ" dirty="0"/>
          </a:p>
        </p:txBody>
      </p:sp>
      <p:sp>
        <p:nvSpPr>
          <p:cNvPr id="3" name="Zástupný symbol pro text 2"/>
          <p:cNvSpPr>
            <a:spLocks noGrp="1"/>
          </p:cNvSpPr>
          <p:nvPr>
            <p:ph type="body" idx="4294967295"/>
          </p:nvPr>
        </p:nvSpPr>
        <p:spPr/>
        <p:txBody>
          <a:bodyPr/>
          <a:lstStyle/>
          <a:p>
            <a:r>
              <a:rPr lang="cs-CZ" dirty="0" smtClean="0"/>
              <a:t>Zvláštní právní regulace</a:t>
            </a:r>
          </a:p>
          <a:p>
            <a:pPr>
              <a:buFontTx/>
              <a:buChar char="-"/>
            </a:pPr>
            <a:r>
              <a:rPr lang="cs-CZ" dirty="0" smtClean="0"/>
              <a:t>Dítě jako pacient</a:t>
            </a:r>
          </a:p>
          <a:p>
            <a:pPr>
              <a:buFontTx/>
              <a:buChar char="-"/>
            </a:pPr>
            <a:r>
              <a:rPr lang="cs-CZ" dirty="0" smtClean="0"/>
              <a:t>Dítě jako účastník řízení </a:t>
            </a:r>
          </a:p>
          <a:p>
            <a:pPr>
              <a:buFontTx/>
              <a:buChar char="-"/>
            </a:pPr>
            <a:r>
              <a:rPr lang="cs-CZ" dirty="0" smtClean="0"/>
              <a:t>Dítě jako pachatel činu jinak trestného </a:t>
            </a:r>
          </a:p>
        </p:txBody>
      </p:sp>
    </p:spTree>
    <p:extLst>
      <p:ext uri="{BB962C8B-B14F-4D97-AF65-F5344CB8AC3E}">
        <p14:creationId xmlns:p14="http://schemas.microsoft.com/office/powerpoint/2010/main" val="488069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772820"/>
            <a:ext cx="8229600" cy="4353348"/>
          </a:xfrm>
        </p:spPr>
        <p:txBody>
          <a:bodyPr/>
          <a:lstStyle/>
          <a:p>
            <a:pPr algn="just"/>
            <a:r>
              <a:rPr lang="cs-CZ" sz="2000" i="1" dirty="0"/>
              <a:t>3. </a:t>
            </a:r>
            <a:r>
              <a:rPr lang="cs-CZ" sz="2000" dirty="0"/>
              <a:t>Sociálně – právní ochrana dětí</a:t>
            </a:r>
          </a:p>
          <a:p>
            <a:pPr algn="just"/>
            <a:r>
              <a:rPr lang="cs-CZ" sz="2000" dirty="0"/>
              <a:t>Analýza připomíná současné vymezení sociálně právní ochrany dětí v ZOSPOD, z hlediska jejich závěrů, jde o pojem nekomplexní, nezbytný k </a:t>
            </a:r>
            <a:r>
              <a:rPr lang="cs-CZ" sz="2000" dirty="0" smtClean="0"/>
              <a:t>revizi. </a:t>
            </a:r>
            <a:endParaRPr lang="cs-CZ" sz="2000" dirty="0"/>
          </a:p>
          <a:p>
            <a:pPr algn="just"/>
            <a:r>
              <a:rPr lang="cs-CZ" sz="2000" i="1" dirty="0"/>
              <a:t>Ochrana dítěte a zajišťování jeho práv se promítá do právních předpisů v oblasti rodinně-právní, sociální, školské, zdravotní, daňové, občanskoprávní, trestní apod., a z toho také vyplývá okruh subjektů, které ji realizují. </a:t>
            </a:r>
            <a:endParaRPr lang="cs-CZ" sz="2000" i="1" dirty="0" smtClean="0"/>
          </a:p>
          <a:p>
            <a:pPr algn="just"/>
            <a:endParaRPr lang="cs-CZ" sz="2000" dirty="0" smtClean="0"/>
          </a:p>
          <a:p>
            <a:pPr algn="just"/>
            <a:r>
              <a:rPr lang="cs-CZ" sz="2000" dirty="0"/>
              <a:t>S</a:t>
            </a:r>
            <a:r>
              <a:rPr lang="cs-CZ" sz="2000" dirty="0" smtClean="0"/>
              <a:t>píše </a:t>
            </a:r>
            <a:r>
              <a:rPr lang="cs-CZ" sz="2000" dirty="0"/>
              <a:t>je považováno za vhodné vymezit základní rámec ochrany práv dítěte, který se následně promítne do všech relevantních právních předpisů. </a:t>
            </a:r>
          </a:p>
          <a:p>
            <a:endParaRPr lang="cs-CZ" sz="2000" dirty="0"/>
          </a:p>
        </p:txBody>
      </p:sp>
      <p:sp>
        <p:nvSpPr>
          <p:cNvPr id="3" name="Nadpis 2"/>
          <p:cNvSpPr>
            <a:spLocks noGrp="1"/>
          </p:cNvSpPr>
          <p:nvPr>
            <p:ph type="title"/>
          </p:nvPr>
        </p:nvSpPr>
        <p:spPr/>
        <p:txBody>
          <a:bodyPr/>
          <a:lstStyle/>
          <a:p>
            <a:r>
              <a:rPr lang="cs-CZ" dirty="0" smtClean="0"/>
              <a:t>Vymezení základních pojmů</a:t>
            </a:r>
            <a:endParaRPr lang="cs-CZ" dirty="0"/>
          </a:p>
        </p:txBody>
      </p:sp>
    </p:spTree>
    <p:extLst>
      <p:ext uri="{BB962C8B-B14F-4D97-AF65-F5344CB8AC3E}">
        <p14:creationId xmlns:p14="http://schemas.microsoft.com/office/powerpoint/2010/main" val="10121695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342900" indent="-342900">
              <a:buFont typeface="Arial" pitchFamily="34" charset="0"/>
              <a:buChar char="•"/>
            </a:pPr>
            <a:r>
              <a:rPr lang="cs-CZ" sz="1500" dirty="0" smtClean="0"/>
              <a:t>Sociálně právní ochrana dětí</a:t>
            </a:r>
          </a:p>
          <a:p>
            <a:pPr marL="342900" indent="-342900">
              <a:buFont typeface="Arial" pitchFamily="34" charset="0"/>
              <a:buChar char="•"/>
            </a:pPr>
            <a:r>
              <a:rPr lang="cs-CZ" sz="1500" dirty="0" smtClean="0"/>
              <a:t>Pomoc a podpora ohroženým dětem a rodinám</a:t>
            </a:r>
          </a:p>
          <a:p>
            <a:pPr marL="342900" indent="-342900">
              <a:buFont typeface="Arial" pitchFamily="34" charset="0"/>
              <a:buChar char="•"/>
            </a:pPr>
            <a:r>
              <a:rPr lang="cs-CZ" sz="1500" dirty="0" smtClean="0"/>
              <a:t>Náhradní rodinná péče</a:t>
            </a:r>
          </a:p>
          <a:p>
            <a:pPr marL="342900" indent="-342900">
              <a:buFont typeface="Arial" pitchFamily="34" charset="0"/>
              <a:buChar char="•"/>
            </a:pPr>
            <a:r>
              <a:rPr lang="cs-CZ" sz="1500" dirty="0" smtClean="0"/>
              <a:t>Ústavní péče</a:t>
            </a:r>
          </a:p>
          <a:p>
            <a:pPr marL="342900" indent="-342900">
              <a:buFont typeface="Arial" pitchFamily="34" charset="0"/>
              <a:buChar char="•"/>
            </a:pPr>
            <a:r>
              <a:rPr lang="cs-CZ" sz="1500" dirty="0" smtClean="0"/>
              <a:t>Sociální služby</a:t>
            </a:r>
          </a:p>
          <a:p>
            <a:pPr marL="342900" indent="-342900">
              <a:buFont typeface="Arial" pitchFamily="34" charset="0"/>
              <a:buChar char="•"/>
            </a:pPr>
            <a:r>
              <a:rPr lang="cs-CZ" sz="1500" dirty="0" smtClean="0"/>
              <a:t>Zdravotní služby</a:t>
            </a:r>
          </a:p>
          <a:p>
            <a:pPr marL="342900" indent="-342900">
              <a:buFont typeface="Arial" pitchFamily="34" charset="0"/>
              <a:buChar char="•"/>
            </a:pPr>
            <a:r>
              <a:rPr lang="cs-CZ" sz="1500" dirty="0" smtClean="0"/>
              <a:t>Sociální zabezpečení</a:t>
            </a:r>
          </a:p>
          <a:p>
            <a:pPr marL="342900" indent="-342900">
              <a:buFont typeface="Arial" pitchFamily="34" charset="0"/>
              <a:buChar char="•"/>
            </a:pPr>
            <a:r>
              <a:rPr lang="cs-CZ" sz="1500" dirty="0" smtClean="0"/>
              <a:t>Spektrum úhradových/poplatkových oblastí, kdy nositelem je dítě nebo jeho zákonný zástupce</a:t>
            </a:r>
          </a:p>
          <a:p>
            <a:pPr marL="342900" indent="-342900">
              <a:buFont typeface="Arial" pitchFamily="34" charset="0"/>
              <a:buChar char="•"/>
            </a:pPr>
            <a:r>
              <a:rPr lang="cs-CZ" sz="1500" dirty="0" smtClean="0"/>
              <a:t>Oblast trestního práva, soudnictví ve věcech mládeže, ochranná výchova</a:t>
            </a:r>
          </a:p>
          <a:p>
            <a:pPr marL="342900" indent="-342900">
              <a:buFont typeface="Arial" pitchFamily="34" charset="0"/>
              <a:buChar char="•"/>
            </a:pPr>
            <a:r>
              <a:rPr lang="cs-CZ" sz="1500" dirty="0" smtClean="0"/>
              <a:t>Civilní normy</a:t>
            </a:r>
          </a:p>
          <a:p>
            <a:pPr marL="342900" indent="-342900">
              <a:buFont typeface="Arial" pitchFamily="34" charset="0"/>
              <a:buChar char="•"/>
            </a:pPr>
            <a:r>
              <a:rPr lang="cs-CZ" sz="1500" dirty="0"/>
              <a:t>N</a:t>
            </a:r>
            <a:r>
              <a:rPr lang="cs-CZ" sz="1500" dirty="0" smtClean="0"/>
              <a:t>ázor dítěte, slyšení dítěte, participace při rozhodování</a:t>
            </a:r>
          </a:p>
          <a:p>
            <a:pPr marL="342900" indent="-342900">
              <a:buFont typeface="Arial" pitchFamily="34" charset="0"/>
              <a:buChar char="•"/>
            </a:pPr>
            <a:r>
              <a:rPr lang="cs-CZ" sz="1500" dirty="0" smtClean="0"/>
              <a:t>Následná péče</a:t>
            </a:r>
            <a:endParaRPr lang="cs-CZ" sz="1500" dirty="0"/>
          </a:p>
        </p:txBody>
      </p:sp>
      <p:sp>
        <p:nvSpPr>
          <p:cNvPr id="3" name="Nadpis 2"/>
          <p:cNvSpPr>
            <a:spLocks noGrp="1"/>
          </p:cNvSpPr>
          <p:nvPr>
            <p:ph type="title"/>
          </p:nvPr>
        </p:nvSpPr>
        <p:spPr/>
        <p:txBody>
          <a:bodyPr/>
          <a:lstStyle/>
          <a:p>
            <a:r>
              <a:rPr lang="cs-CZ" dirty="0" smtClean="0"/>
              <a:t>Struktura analýzy </a:t>
            </a:r>
            <a:endParaRPr lang="cs-CZ" dirty="0"/>
          </a:p>
        </p:txBody>
      </p:sp>
    </p:spTree>
    <p:extLst>
      <p:ext uri="{BB962C8B-B14F-4D97-AF65-F5344CB8AC3E}">
        <p14:creationId xmlns:p14="http://schemas.microsoft.com/office/powerpoint/2010/main" val="1513558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Prezentace výsledků analýzy</a:t>
            </a:r>
            <a:endParaRPr lang="cs-CZ" dirty="0"/>
          </a:p>
        </p:txBody>
      </p:sp>
      <p:sp>
        <p:nvSpPr>
          <p:cNvPr id="4" name="Zástupný symbol pro text 3"/>
          <p:cNvSpPr>
            <a:spLocks noGrp="1"/>
          </p:cNvSpPr>
          <p:nvPr>
            <p:ph type="body" idx="4294967295"/>
          </p:nvPr>
        </p:nvSpPr>
        <p:spPr/>
        <p:txBody>
          <a:bodyPr/>
          <a:lstStyle/>
          <a:p>
            <a:r>
              <a:rPr lang="cs-CZ" dirty="0" smtClean="0"/>
              <a:t>Závěry analýzy v oblasti sociálně právní ochrany děti (současný ZOSPOD)</a:t>
            </a:r>
          </a:p>
          <a:p>
            <a:r>
              <a:rPr lang="cs-CZ" dirty="0" smtClean="0"/>
              <a:t>Dítě jako účastník řízení - ochrana </a:t>
            </a:r>
            <a:r>
              <a:rPr lang="cs-CZ" dirty="0" smtClean="0"/>
              <a:t>práv dítěte v soudních, popř. správním řízení, participační práva dítěte </a:t>
            </a:r>
          </a:p>
          <a:p>
            <a:r>
              <a:rPr lang="cs-CZ" dirty="0" smtClean="0"/>
              <a:t>Systém ochrany sociálních práv </a:t>
            </a:r>
          </a:p>
          <a:p>
            <a:r>
              <a:rPr lang="cs-CZ" dirty="0" smtClean="0"/>
              <a:t>Ochrana práv dítěte v oblasti zdravotní péče</a:t>
            </a:r>
            <a:endParaRPr lang="cs-CZ" dirty="0"/>
          </a:p>
        </p:txBody>
      </p:sp>
    </p:spTree>
    <p:extLst>
      <p:ext uri="{BB962C8B-B14F-4D97-AF65-F5344CB8AC3E}">
        <p14:creationId xmlns:p14="http://schemas.microsoft.com/office/powerpoint/2010/main" val="1057705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Závěry analýzy ve vztahu k </a:t>
            </a:r>
            <a:r>
              <a:rPr lang="cs-CZ" dirty="0" err="1" smtClean="0"/>
              <a:t>zospod</a:t>
            </a:r>
            <a:endParaRPr lang="cs-CZ" dirty="0"/>
          </a:p>
        </p:txBody>
      </p:sp>
    </p:spTree>
    <p:extLst>
      <p:ext uri="{BB962C8B-B14F-4D97-AF65-F5344CB8AC3E}">
        <p14:creationId xmlns:p14="http://schemas.microsoft.com/office/powerpoint/2010/main" val="2454550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457200" indent="-457200">
              <a:buAutoNum type="arabicPeriod"/>
            </a:pPr>
            <a:r>
              <a:rPr lang="cs-CZ" sz="2000" dirty="0" smtClean="0"/>
              <a:t>Osobní působnost ZOSPOD</a:t>
            </a:r>
          </a:p>
          <a:p>
            <a:r>
              <a:rPr lang="cs-CZ" sz="2000" dirty="0" smtClean="0"/>
              <a:t>Čl. 2 ÚPD</a:t>
            </a:r>
            <a:endParaRPr lang="cs-CZ" sz="2000" dirty="0"/>
          </a:p>
          <a:p>
            <a:pPr algn="just"/>
            <a:r>
              <a:rPr lang="cs-CZ" sz="2000" i="1" dirty="0" smtClean="0"/>
              <a:t>Státy</a:t>
            </a:r>
            <a:r>
              <a:rPr lang="cs-CZ" sz="2000" i="1" dirty="0"/>
              <a:t>, které jsou smluvní stranou úmluvy, se zavazují respektovat a zabezpečit práva stanovená touto úmluvou </a:t>
            </a:r>
            <a:r>
              <a:rPr lang="cs-CZ" sz="2000" b="1" i="1" dirty="0"/>
              <a:t>každému dítěti nacházejícímu se pod jejich jurisdikcí </a:t>
            </a:r>
            <a:r>
              <a:rPr lang="cs-CZ" sz="2000" i="1" dirty="0"/>
              <a:t>bez jakékoli diskriminace podle rasy, barvy pleti, pohlaví, jazyka, náboženství, politického nebo jiného smýšlení, národnostního, etnického nebo sociálního původu, majetku, tělesné nebo duševní nezpůsobilosti, rodu a jiného postavení dítěte nebo jeho rodičů nebo zákonných zástupců</a:t>
            </a:r>
            <a:r>
              <a:rPr lang="cs-CZ" sz="2000" i="1" dirty="0" smtClean="0"/>
              <a:t>.</a:t>
            </a:r>
          </a:p>
          <a:p>
            <a:pPr algn="just"/>
            <a:r>
              <a:rPr lang="cs-CZ" sz="2000" dirty="0" smtClean="0"/>
              <a:t>Problémy:</a:t>
            </a:r>
            <a:endParaRPr lang="cs-CZ" sz="2000" dirty="0"/>
          </a:p>
          <a:p>
            <a:pPr algn="just"/>
            <a:r>
              <a:rPr lang="cs-CZ" sz="2000" dirty="0" smtClean="0"/>
              <a:t>Dítě, které má na území ČR trvalý pobyt</a:t>
            </a:r>
          </a:p>
          <a:p>
            <a:pPr algn="just"/>
            <a:r>
              <a:rPr lang="cs-CZ" sz="2000" dirty="0" smtClean="0"/>
              <a:t>Normy unijního práva /Brusel </a:t>
            </a:r>
            <a:r>
              <a:rPr lang="cs-CZ" sz="2000" dirty="0" err="1" smtClean="0"/>
              <a:t>IIbis</a:t>
            </a:r>
            <a:r>
              <a:rPr lang="cs-CZ" sz="2000" dirty="0" smtClean="0"/>
              <a:t>, nařízení o výživném/ jsou založeny na pojmu obvyklé bydliště (</a:t>
            </a:r>
            <a:r>
              <a:rPr lang="cs-CZ" sz="2000" i="1" dirty="0" err="1" smtClean="0"/>
              <a:t>habitual</a:t>
            </a:r>
            <a:r>
              <a:rPr lang="cs-CZ" sz="2000" i="1" dirty="0" smtClean="0"/>
              <a:t> residence)</a:t>
            </a:r>
            <a:endParaRPr lang="cs-CZ" sz="2000" dirty="0"/>
          </a:p>
        </p:txBody>
      </p:sp>
      <p:sp>
        <p:nvSpPr>
          <p:cNvPr id="3" name="Nadpis 2"/>
          <p:cNvSpPr>
            <a:spLocks noGrp="1"/>
          </p:cNvSpPr>
          <p:nvPr>
            <p:ph type="title"/>
          </p:nvPr>
        </p:nvSpPr>
        <p:spPr/>
        <p:txBody>
          <a:bodyPr/>
          <a:lstStyle/>
          <a:p>
            <a:r>
              <a:rPr lang="cs-CZ" dirty="0" smtClean="0"/>
              <a:t>Vytyčené závěry</a:t>
            </a:r>
            <a:endParaRPr lang="cs-CZ" dirty="0"/>
          </a:p>
        </p:txBody>
      </p:sp>
    </p:spTree>
    <p:extLst>
      <p:ext uri="{BB962C8B-B14F-4D97-AF65-F5344CB8AC3E}">
        <p14:creationId xmlns:p14="http://schemas.microsoft.com/office/powerpoint/2010/main" val="338647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14477</TotalTime>
  <Words>2934</Words>
  <Application>Microsoft Office PowerPoint</Application>
  <PresentationFormat>Předvádění na obrazovce (4:3)</PresentationFormat>
  <Paragraphs>326</Paragraphs>
  <Slides>49</Slides>
  <Notes>1</Notes>
  <HiddenSlides>0</HiddenSlides>
  <MMClips>0</MMClips>
  <ScaleCrop>false</ScaleCrop>
  <HeadingPairs>
    <vt:vector size="4" baseType="variant">
      <vt:variant>
        <vt:lpstr>Motiv</vt:lpstr>
      </vt:variant>
      <vt:variant>
        <vt:i4>1</vt:i4>
      </vt:variant>
      <vt:variant>
        <vt:lpstr>Nadpisy snímků</vt:lpstr>
      </vt:variant>
      <vt:variant>
        <vt:i4>49</vt:i4>
      </vt:variant>
    </vt:vector>
  </HeadingPairs>
  <TitlesOfParts>
    <vt:vector size="50" baseType="lpstr">
      <vt:lpstr>Template</vt:lpstr>
      <vt:lpstr>  Ochrana práv dětí (analýzy)</vt:lpstr>
      <vt:lpstr>Vypracované analýzy </vt:lpstr>
      <vt:lpstr>Vymezení základních pojmů </vt:lpstr>
      <vt:lpstr>Vymezení základních pojmů </vt:lpstr>
      <vt:lpstr>Vymezení základních pojmů</vt:lpstr>
      <vt:lpstr>Struktura analýzy </vt:lpstr>
      <vt:lpstr>Prezentace výsledků analýzy</vt:lpstr>
      <vt:lpstr>Závěry analýzy ve vztahu k zospod</vt:lpstr>
      <vt:lpstr>Vytyčené závěry</vt:lpstr>
      <vt:lpstr>Vytyčené problémy</vt:lpstr>
      <vt:lpstr>Cílová skupina </vt:lpstr>
      <vt:lpstr>Cílová skupina</vt:lpstr>
      <vt:lpstr>Oblast podpory </vt:lpstr>
      <vt:lpstr>Vymezení kompetentních orgánů</vt:lpstr>
      <vt:lpstr>Zařízení sociálně právní ochrany dětí</vt:lpstr>
      <vt:lpstr>Mechanismus kontroly</vt:lpstr>
      <vt:lpstr>Systém evidence dat</vt:lpstr>
      <vt:lpstr>Systém opatření ZOSPOD</vt:lpstr>
      <vt:lpstr>Pomoc ohroženým rodinám</vt:lpstr>
      <vt:lpstr>Pomoc ohroženým rodinám</vt:lpstr>
      <vt:lpstr>Pomoc ohroženým rodinám</vt:lpstr>
      <vt:lpstr>Náhradní rodinná péče </vt:lpstr>
      <vt:lpstr>Náhradní rodinná péče</vt:lpstr>
      <vt:lpstr>Náhradní rodinná péče</vt:lpstr>
      <vt:lpstr>Náhradní rodinná péče </vt:lpstr>
      <vt:lpstr>Ústavní výchova</vt:lpstr>
      <vt:lpstr>Sociální kuratela</vt:lpstr>
      <vt:lpstr>Dítě jako účastník řízení - Ochrana práv dítěte v soudním, správním řízení, participační práva dítěte</vt:lpstr>
      <vt:lpstr>Právo dítěte na přístup  k soudu </vt:lpstr>
      <vt:lpstr>Zastoupení dítěte</vt:lpstr>
      <vt:lpstr>Ingerence státního zastupitelství</vt:lpstr>
      <vt:lpstr>Zvláštní ochrana </vt:lpstr>
      <vt:lpstr>Soudnictví ve věcech mládeže</vt:lpstr>
      <vt:lpstr>Dítě jako účastník řízení </vt:lpstr>
      <vt:lpstr>Dítě jako účastník řízení</vt:lpstr>
      <vt:lpstr>Dítě jako účastník řízení </vt:lpstr>
      <vt:lpstr>Dítě jako účastník řízení</vt:lpstr>
      <vt:lpstr>Systém ochrany sociálních práv</vt:lpstr>
      <vt:lpstr>Systém ochrany</vt:lpstr>
      <vt:lpstr>Systém ochrany </vt:lpstr>
      <vt:lpstr>Sociální zabezpečení (finanční podpora </vt:lpstr>
      <vt:lpstr>Finanční podpora</vt:lpstr>
      <vt:lpstr>De lege ferenda </vt:lpstr>
      <vt:lpstr>Ochrana práv dítěte v oblasti zdravotní péče</vt:lpstr>
      <vt:lpstr>Zdravotní služby</vt:lpstr>
      <vt:lpstr>Závěrečná doporučení</vt:lpstr>
      <vt:lpstr>Závěrečná doporučení</vt:lpstr>
      <vt:lpstr>Závěrečná doporučení</vt:lpstr>
      <vt:lpstr>Závěrečná doporučení</vt:lpstr>
    </vt:vector>
  </TitlesOfParts>
  <Company>Havel, Holásek &amp; Partners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Zde vložte logo klienta, předtím ovšem vymažte tento objekt</dc:title>
  <dc:creator>Kralova Veronika</dc:creator>
  <cp:lastModifiedBy>Renata Sinova</cp:lastModifiedBy>
  <cp:revision>343</cp:revision>
  <cp:lastPrinted>2011-02-08T15:00:36Z</cp:lastPrinted>
  <dcterms:created xsi:type="dcterms:W3CDTF">2012-08-01T08:39:31Z</dcterms:created>
  <dcterms:modified xsi:type="dcterms:W3CDTF">2015-03-17T13:24:37Z</dcterms:modified>
</cp:coreProperties>
</file>