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8" r:id="rId3"/>
    <p:sldId id="269" r:id="rId4"/>
    <p:sldId id="270" r:id="rId5"/>
    <p:sldId id="274" r:id="rId6"/>
    <p:sldId id="279" r:id="rId7"/>
    <p:sldId id="280" r:id="rId8"/>
    <p:sldId id="281" r:id="rId9"/>
    <p:sldId id="265" r:id="rId10"/>
    <p:sldId id="272" r:id="rId11"/>
    <p:sldId id="285" r:id="rId12"/>
    <p:sldId id="267" r:id="rId13"/>
    <p:sldId id="282" r:id="rId14"/>
    <p:sldId id="283" r:id="rId15"/>
    <p:sldId id="284" r:id="rId16"/>
    <p:sldId id="275" r:id="rId17"/>
    <p:sldId id="273" r:id="rId18"/>
    <p:sldId id="276" r:id="rId19"/>
    <p:sldId id="277" r:id="rId20"/>
    <p:sldId id="264" r:id="rId21"/>
  </p:sldIdLst>
  <p:sldSz cx="9144000" cy="6858000" type="screen4x3"/>
  <p:notesSz cx="6797675" cy="9928225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73" autoAdjust="0"/>
    <p:restoredTop sz="94660"/>
  </p:normalViewPr>
  <p:slideViewPr>
    <p:cSldViewPr snapToGrid="0" snapToObjects="1">
      <p:cViewPr>
        <p:scale>
          <a:sx n="76" d="100"/>
          <a:sy n="76" d="100"/>
        </p:scale>
        <p:origin x="-138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25/05/2017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ond_carte2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nd_carte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katerina.budinska@pardubickykraj.cz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736600" y="2967487"/>
            <a:ext cx="4740275" cy="123621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/>
            <a:endParaRPr lang="cs-CZ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EHP Fondy 2009 – 2014 </a:t>
            </a:r>
          </a:p>
          <a:p>
            <a:pPr algn="ctr"/>
            <a:r>
              <a:rPr lang="cs-CZ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Program CZ04 - Ohrožené děti a mládež</a:t>
            </a:r>
          </a:p>
          <a:p>
            <a:pPr algn="ctr"/>
            <a:r>
              <a:rPr lang="cs-CZ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Transformace péče </a:t>
            </a:r>
          </a:p>
          <a:p>
            <a:pPr algn="ctr"/>
            <a:r>
              <a:rPr lang="cs-CZ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 ohrožené děti </a:t>
            </a:r>
          </a:p>
          <a:p>
            <a:pPr algn="ctr"/>
            <a:r>
              <a:rPr lang="cs-CZ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mládež</a:t>
            </a:r>
          </a:p>
          <a:p>
            <a:endParaRPr lang="fr-FR" sz="3200" b="1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736600" y="4718648"/>
            <a:ext cx="5155242" cy="85823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endParaRPr lang="cs-CZ" sz="1400" dirty="0" smtClean="0">
              <a:latin typeface="Verdana" pitchFamily="34" charset="0"/>
            </a:endParaRPr>
          </a:p>
          <a:p>
            <a:endParaRPr lang="cs-CZ" sz="1400" dirty="0">
              <a:latin typeface="Verdana" pitchFamily="34" charset="0"/>
            </a:endParaRPr>
          </a:p>
          <a:p>
            <a:endParaRPr lang="cs-CZ" sz="1400" dirty="0"/>
          </a:p>
          <a:p>
            <a:endParaRPr lang="cs-CZ" sz="1400" dirty="0"/>
          </a:p>
          <a:p>
            <a:endParaRPr lang="cs-CZ" sz="1400" dirty="0"/>
          </a:p>
          <a:p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Ing. Kateřina Budínská, projektová manažerka</a:t>
            </a:r>
          </a:p>
          <a:p>
            <a:endParaRPr lang="cs-CZ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  <a:p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</a:rPr>
              <a:t>Krajský úřad Pardubického kraje</a:t>
            </a:r>
          </a:p>
          <a:p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Vzdělávání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31418"/>
            <a:ext cx="8229600" cy="4263527"/>
          </a:xfrm>
        </p:spPr>
      </p:pic>
    </p:spTree>
    <p:extLst>
      <p:ext uri="{BB962C8B-B14F-4D97-AF65-F5344CB8AC3E}">
        <p14:creationId xmlns:p14="http://schemas.microsoft.com/office/powerpoint/2010/main" val="261951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Aktivity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 smtClean="0"/>
              <a:t>Komunikační strategie</a:t>
            </a:r>
            <a:endParaRPr lang="cs-CZ" sz="40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Vytvoření dokumentu komunikační strategie a jeho následná realizace (konference projektu, webové stránky, interní komunikace, informační semináře (kulaté stoly), komunikace se zástupci médií, letáky, brožury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Informační materiály (letáky)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Jednání u kulatého stolu</a:t>
            </a:r>
          </a:p>
          <a:p>
            <a:pPr marL="914400" lvl="2" indent="0">
              <a:buNone/>
            </a:pP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715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4000" dirty="0" smtClean="0"/>
              <a:t>Komunikační strategie</a:t>
            </a:r>
            <a:br>
              <a:rPr lang="cs-CZ" sz="4000" dirty="0" smtClean="0"/>
            </a:br>
            <a:r>
              <a:rPr lang="cs-CZ" sz="4000" dirty="0" smtClean="0"/>
              <a:t>- konference</a:t>
            </a:r>
            <a:endParaRPr lang="cs-CZ" sz="4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8666"/>
            <a:ext cx="8229600" cy="4309030"/>
          </a:xfrm>
        </p:spPr>
      </p:pic>
    </p:spTree>
    <p:extLst>
      <p:ext uri="{BB962C8B-B14F-4D97-AF65-F5344CB8AC3E}">
        <p14:creationId xmlns:p14="http://schemas.microsoft.com/office/powerpoint/2010/main" val="74744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4000" dirty="0" smtClean="0"/>
              <a:t>Komunikační strategie</a:t>
            </a:r>
            <a:br>
              <a:rPr lang="cs-CZ" sz="4000" dirty="0" smtClean="0"/>
            </a:br>
            <a:r>
              <a:rPr lang="cs-CZ" sz="4000" dirty="0" smtClean="0"/>
              <a:t>- brožury, letáky</a:t>
            </a:r>
            <a:endParaRPr lang="cs-CZ" sz="4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434" y="2243976"/>
            <a:ext cx="4320000" cy="32400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2000" y="2243976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1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4000" dirty="0" smtClean="0"/>
              <a:t>Komunikační strategie</a:t>
            </a:r>
            <a:br>
              <a:rPr lang="cs-CZ" sz="4000" dirty="0" smtClean="0"/>
            </a:br>
            <a:r>
              <a:rPr lang="cs-CZ" sz="4000" dirty="0" smtClean="0"/>
              <a:t>- informační semináře</a:t>
            </a:r>
            <a:endParaRPr lang="cs-CZ" sz="4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2" y="1600200"/>
            <a:ext cx="8217996" cy="4525963"/>
          </a:xfrm>
        </p:spPr>
      </p:pic>
    </p:spTree>
    <p:extLst>
      <p:ext uri="{BB962C8B-B14F-4D97-AF65-F5344CB8AC3E}">
        <p14:creationId xmlns:p14="http://schemas.microsoft.com/office/powerpoint/2010/main" val="303707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200" dirty="0" smtClean="0"/>
              <a:t>Aktivity projektu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Tvorba krajské strategie </a:t>
            </a:r>
            <a:r>
              <a:rPr lang="cs-CZ" b="1" dirty="0" smtClean="0"/>
              <a:t>pro </a:t>
            </a:r>
            <a:r>
              <a:rPr lang="cs-CZ" b="1" dirty="0"/>
              <a:t>oblast </a:t>
            </a:r>
            <a:r>
              <a:rPr lang="cs-CZ" b="1" dirty="0" smtClean="0"/>
              <a:t>péče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 </a:t>
            </a:r>
            <a:r>
              <a:rPr lang="cs-CZ" b="1" dirty="0"/>
              <a:t>o ohrožené </a:t>
            </a:r>
            <a:r>
              <a:rPr lang="cs-CZ" b="1" dirty="0" smtClean="0"/>
              <a:t>děti</a:t>
            </a:r>
          </a:p>
          <a:p>
            <a:r>
              <a:rPr lang="cs-CZ" sz="2400" dirty="0" smtClean="0"/>
              <a:t>Na základě dostupných podkladů ze zpracovaných analýz, transformačních plánů a informací od odvětvových odborů</a:t>
            </a:r>
          </a:p>
          <a:p>
            <a:r>
              <a:rPr lang="cs-CZ" sz="2400" dirty="0" smtClean="0"/>
              <a:t>Vytvoření konceptu sítě služeb pro ohrožené děti a jejich rodiny</a:t>
            </a:r>
          </a:p>
          <a:p>
            <a:r>
              <a:rPr lang="cs-CZ" sz="2400" dirty="0" smtClean="0"/>
              <a:t>Srpen 2016 - březen 2017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141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130000"/>
            <a:ext cx="4926888" cy="172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4698000"/>
            <a:ext cx="2880000" cy="2160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Aktivity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546" y="1001516"/>
            <a:ext cx="8229600" cy="4525963"/>
          </a:xfrm>
        </p:spPr>
        <p:txBody>
          <a:bodyPr/>
          <a:lstStyle/>
          <a:p>
            <a:r>
              <a:rPr lang="cs-CZ" sz="2800" b="1" dirty="0" smtClean="0"/>
              <a:t>Podpora tvorby transformačních plánů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Vytvoření transformačních týmů v zařízeních</a:t>
            </a:r>
          </a:p>
          <a:p>
            <a:pPr lvl="2"/>
            <a:r>
              <a:rPr lang="cs-CZ" sz="2000" dirty="0" smtClean="0"/>
              <a:t>Vedoucí transformačního týmu, zástupci pracovních pozic v zařízení (vedoucí vychovatel, vychovatel, sociální pracovník, asistent pedagoga)</a:t>
            </a:r>
            <a:endParaRPr lang="cs-CZ" sz="2000" dirty="0"/>
          </a:p>
          <a:p>
            <a:pPr lvl="2"/>
            <a:r>
              <a:rPr lang="cs-CZ" sz="2000" dirty="0"/>
              <a:t>Podpora externím dodavatelem (konzultace, supervize, facilitace zapojení dětí a mladých lidí do procesu)</a:t>
            </a:r>
          </a:p>
          <a:p>
            <a:pPr lvl="2"/>
            <a:r>
              <a:rPr lang="cs-CZ" sz="2000" dirty="0"/>
              <a:t>Vyhodnocení dětí v zařízeních (interní pracovník, podpora externích konzultantů</a:t>
            </a:r>
            <a:r>
              <a:rPr lang="cs-CZ" sz="2000" dirty="0" smtClean="0"/>
              <a:t>)</a:t>
            </a:r>
          </a:p>
          <a:p>
            <a:r>
              <a:rPr lang="cs-CZ" sz="2800" b="1" dirty="0" smtClean="0"/>
              <a:t>Tvorba dokumentací, metodik a pracovních postupů pro transformující se a nově vznikající služby</a:t>
            </a:r>
          </a:p>
        </p:txBody>
      </p:sp>
    </p:spTree>
    <p:extLst>
      <p:ext uri="{BB962C8B-B14F-4D97-AF65-F5344CB8AC3E}">
        <p14:creationId xmlns:p14="http://schemas.microsoft.com/office/powerpoint/2010/main" val="24516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Výstupy z transformačních plánů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Dětský domov Polička</a:t>
            </a:r>
          </a:p>
          <a:p>
            <a:pPr lvl="1"/>
            <a:r>
              <a:rPr lang="cs-CZ" sz="2000" dirty="0" smtClean="0"/>
              <a:t>Pobytová služba formou komunitního bydlení</a:t>
            </a:r>
          </a:p>
          <a:p>
            <a:r>
              <a:rPr lang="cs-CZ" sz="2000" dirty="0" smtClean="0"/>
              <a:t>Dětský domov Dolní Čermná</a:t>
            </a:r>
          </a:p>
          <a:p>
            <a:pPr lvl="1"/>
            <a:r>
              <a:rPr lang="cs-CZ" sz="2000" dirty="0" smtClean="0"/>
              <a:t>Pobytová služba formou komunitního bydlení, ZDVOP</a:t>
            </a:r>
          </a:p>
          <a:p>
            <a:r>
              <a:rPr lang="cs-CZ" sz="2000" dirty="0" smtClean="0"/>
              <a:t>Dětský domov Moravská Třebová</a:t>
            </a:r>
          </a:p>
          <a:p>
            <a:pPr lvl="1"/>
            <a:r>
              <a:rPr lang="cs-CZ" sz="2000" dirty="0" smtClean="0"/>
              <a:t>Malá pobytová služby, byt pro mladé dospělé, sociální bydlení, dětský klub</a:t>
            </a:r>
          </a:p>
          <a:p>
            <a:r>
              <a:rPr lang="cs-CZ" sz="2000" dirty="0" smtClean="0"/>
              <a:t>Dětský domov Pardubice</a:t>
            </a:r>
          </a:p>
          <a:p>
            <a:pPr lvl="1"/>
            <a:r>
              <a:rPr lang="cs-CZ" sz="2000" dirty="0" smtClean="0"/>
              <a:t>Pobytová služba formou komunitního bydlení, krizové bydlení</a:t>
            </a:r>
          </a:p>
          <a:p>
            <a:r>
              <a:rPr lang="cs-CZ" sz="2000" dirty="0" smtClean="0"/>
              <a:t>Dětský domov Holice</a:t>
            </a:r>
          </a:p>
          <a:p>
            <a:pPr lvl="1"/>
            <a:r>
              <a:rPr lang="cs-CZ" sz="2000" dirty="0" smtClean="0"/>
              <a:t>Pobytová služba formou komunitního bydlení, krizové bydlení, středisko sociální rehabilitace</a:t>
            </a:r>
          </a:p>
        </p:txBody>
      </p:sp>
    </p:spTree>
    <p:extLst>
      <p:ext uri="{BB962C8B-B14F-4D97-AF65-F5344CB8AC3E}">
        <p14:creationId xmlns:p14="http://schemas.microsoft.com/office/powerpoint/2010/main" val="381709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 smtClean="0"/>
              <a:t>Výstupy </a:t>
            </a:r>
            <a:r>
              <a:rPr lang="cs-CZ" sz="3200" dirty="0"/>
              <a:t>z transformačních plánů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Dětské centrum Svitavy</a:t>
            </a:r>
          </a:p>
          <a:p>
            <a:pPr lvl="1"/>
            <a:r>
              <a:rPr lang="cs-CZ" sz="2400" dirty="0" smtClean="0"/>
              <a:t>Zdravotnické zařízení</a:t>
            </a:r>
          </a:p>
          <a:p>
            <a:pPr lvl="2"/>
            <a:r>
              <a:rPr lang="cs-CZ" dirty="0"/>
              <a:t>Terénní zdravotní </a:t>
            </a:r>
            <a:r>
              <a:rPr lang="cs-CZ" dirty="0" smtClean="0"/>
              <a:t>služba</a:t>
            </a:r>
          </a:p>
          <a:p>
            <a:pPr lvl="1"/>
            <a:r>
              <a:rPr lang="cs-CZ" sz="2400" dirty="0" smtClean="0"/>
              <a:t>ZDVOP</a:t>
            </a:r>
          </a:p>
          <a:p>
            <a:r>
              <a:rPr lang="cs-CZ" sz="2400" dirty="0" smtClean="0"/>
              <a:t>Dětské centrum Veská</a:t>
            </a:r>
          </a:p>
          <a:p>
            <a:pPr lvl="1"/>
            <a:r>
              <a:rPr lang="cs-CZ" sz="2400" dirty="0"/>
              <a:t>Zdravotnické zařízení</a:t>
            </a:r>
          </a:p>
          <a:p>
            <a:pPr lvl="2"/>
            <a:r>
              <a:rPr lang="cs-CZ" dirty="0"/>
              <a:t>Terénní zdravotní </a:t>
            </a:r>
            <a:r>
              <a:rPr lang="cs-CZ" dirty="0" smtClean="0"/>
              <a:t>služba</a:t>
            </a:r>
          </a:p>
          <a:p>
            <a:pPr lvl="2"/>
            <a:r>
              <a:rPr lang="cs-CZ" dirty="0" smtClean="0"/>
              <a:t>Doprovázení rodiny s ohroženými dětmi</a:t>
            </a:r>
            <a:endParaRPr lang="cs-CZ" dirty="0"/>
          </a:p>
          <a:p>
            <a:pPr lvl="1"/>
            <a:r>
              <a:rPr lang="cs-CZ" sz="2400" dirty="0" smtClean="0"/>
              <a:t>ZDVOP</a:t>
            </a:r>
          </a:p>
          <a:p>
            <a:pPr lvl="1"/>
            <a:r>
              <a:rPr lang="cs-CZ" sz="2400" dirty="0" smtClean="0"/>
              <a:t>Doprovázení pěstounů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17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5400" dirty="0" smtClean="0"/>
              <a:t>Děkuji za pozornost.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4510889"/>
            <a:ext cx="6400800" cy="1752600"/>
          </a:xfrm>
        </p:spPr>
        <p:txBody>
          <a:bodyPr/>
          <a:lstStyle/>
          <a:p>
            <a:pPr algn="l"/>
            <a:r>
              <a:rPr lang="cs-CZ" sz="2400" dirty="0" smtClean="0">
                <a:hlinkClick r:id="rId2"/>
              </a:rPr>
              <a:t>katerina.budinska@pardubickykraj.cz</a:t>
            </a:r>
            <a:endParaRPr lang="cs-CZ" sz="2400" dirty="0" smtClean="0"/>
          </a:p>
          <a:p>
            <a:pPr algn="l"/>
            <a:r>
              <a:rPr lang="cs-CZ" sz="2400" dirty="0" smtClean="0"/>
              <a:t>601 560 819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256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362974" y="386781"/>
            <a:ext cx="8229600" cy="1143000"/>
          </a:xfrm>
        </p:spPr>
        <p:txBody>
          <a:bodyPr/>
          <a:lstStyle/>
          <a:p>
            <a:r>
              <a:rPr lang="cs-CZ" dirty="0" smtClean="0"/>
              <a:t>Cíl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400" dirty="0" smtClean="0"/>
              <a:t>Vytvořit osm transformačních plánů pobytových zařízení zřizovaných Pardubickým krajem</a:t>
            </a:r>
          </a:p>
          <a:p>
            <a:pPr algn="just"/>
            <a:r>
              <a:rPr lang="cs-CZ" altLang="cs-CZ" sz="2400" dirty="0"/>
              <a:t>Upravit poskytované služby v dětských domovech a dětských centrech dle potřeb ohrožených </a:t>
            </a:r>
            <a:r>
              <a:rPr lang="cs-CZ" altLang="cs-CZ" sz="2400" dirty="0" smtClean="0"/>
              <a:t>dětí, </a:t>
            </a:r>
            <a:r>
              <a:rPr lang="cs-CZ" altLang="cs-CZ" sz="2400" dirty="0"/>
              <a:t>nastavit systém práce s rodinou, do které se děti vrací, </a:t>
            </a:r>
            <a:r>
              <a:rPr lang="cs-CZ" altLang="cs-CZ" sz="2400" dirty="0" smtClean="0"/>
              <a:t>a využít personální i materiální kapacity těchto </a:t>
            </a:r>
            <a:r>
              <a:rPr lang="cs-CZ" altLang="cs-CZ" sz="2400" dirty="0"/>
              <a:t>zařízení ve prospěch komunitních služeb pro ohrožené rodiny </a:t>
            </a:r>
            <a:endParaRPr lang="cs-CZ" altLang="cs-CZ" sz="2400" dirty="0" smtClean="0"/>
          </a:p>
          <a:p>
            <a:pPr algn="just"/>
            <a:r>
              <a:rPr lang="cs-CZ" altLang="cs-CZ" sz="2400" dirty="0"/>
              <a:t>N</a:t>
            </a:r>
            <a:r>
              <a:rPr lang="cs-CZ" altLang="cs-CZ" sz="2400" dirty="0" smtClean="0"/>
              <a:t>astavit </a:t>
            </a:r>
            <a:r>
              <a:rPr lang="cs-CZ" altLang="cs-CZ" sz="2400" dirty="0"/>
              <a:t>síť služeb pro ohrožené děti a mládež na území kraje dle potřeb z území </a:t>
            </a:r>
            <a:r>
              <a:rPr lang="cs-CZ" altLang="cs-CZ" sz="2400" dirty="0" smtClean="0"/>
              <a:t>a </a:t>
            </a:r>
            <a:r>
              <a:rPr lang="cs-CZ" altLang="cs-CZ" sz="2400" dirty="0"/>
              <a:t>nastavit systém spolupráce mezi oblastí zdravotnictví, školství a sociální a dalšími  aktéry (soudy, obce – OSPOD</a:t>
            </a:r>
            <a:r>
              <a:rPr lang="cs-CZ" altLang="cs-CZ" sz="2800" dirty="0"/>
              <a:t>)</a:t>
            </a:r>
          </a:p>
          <a:p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6162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698739" y="474454"/>
            <a:ext cx="8229600" cy="1143000"/>
          </a:xfrm>
        </p:spPr>
        <p:txBody>
          <a:bodyPr/>
          <a:lstStyle/>
          <a:p>
            <a:r>
              <a:rPr lang="cs-CZ" dirty="0" smtClean="0"/>
              <a:t>Aktivity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838" y="2014268"/>
            <a:ext cx="8229600" cy="4525963"/>
          </a:xfrm>
        </p:spPr>
        <p:txBody>
          <a:bodyPr/>
          <a:lstStyle/>
          <a:p>
            <a:r>
              <a:rPr lang="cs-CZ" sz="3600" dirty="0" smtClean="0"/>
              <a:t>Zpracování analýz</a:t>
            </a:r>
          </a:p>
          <a:p>
            <a:r>
              <a:rPr lang="cs-CZ" sz="3600" dirty="0" smtClean="0"/>
              <a:t>Vzdělávání</a:t>
            </a:r>
          </a:p>
          <a:p>
            <a:r>
              <a:rPr lang="cs-CZ" sz="3600" dirty="0" smtClean="0"/>
              <a:t>Komunikační strategie</a:t>
            </a:r>
          </a:p>
          <a:p>
            <a:r>
              <a:rPr lang="cs-CZ" sz="3600" dirty="0" smtClean="0"/>
              <a:t>Podpora tvorby transformačních plánů</a:t>
            </a:r>
          </a:p>
          <a:p>
            <a:r>
              <a:rPr lang="cs-CZ" sz="3600" dirty="0" smtClean="0"/>
              <a:t>Zpracování krajské strategie pro péči </a:t>
            </a:r>
          </a:p>
          <a:p>
            <a:pPr marL="0" indent="0">
              <a:buNone/>
            </a:pPr>
            <a:r>
              <a:rPr lang="cs-CZ" sz="3600" dirty="0"/>
              <a:t> </a:t>
            </a:r>
            <a:r>
              <a:rPr lang="cs-CZ" sz="3600" dirty="0" smtClean="0"/>
              <a:t>  o ohrožené děti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3361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l"/>
            <a:r>
              <a:rPr lang="cs-CZ" dirty="0" smtClean="0"/>
              <a:t>Harmonogram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/>
              <a:t>Realizační fáze: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Zahájení realizace projektu – </a:t>
            </a:r>
            <a:r>
              <a:rPr lang="cs-CZ" sz="2400" b="1" dirty="0"/>
              <a:t>1. 2. 2015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Analýzy – 6 měsíců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Komunikační strategie - v celém průběhu projektu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Vzdělávání – v celém průběhu projektu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Podpora tvorby transformačních plánů - v celém průběhu projektu</a:t>
            </a:r>
            <a:endParaRPr lang="cs-CZ" sz="20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Dodatečná aktivita – od </a:t>
            </a:r>
            <a:r>
              <a:rPr lang="cs-CZ" sz="2400" b="1" dirty="0"/>
              <a:t>června </a:t>
            </a:r>
            <a:r>
              <a:rPr lang="cs-CZ" sz="2400" b="1" dirty="0" smtClean="0"/>
              <a:t>2016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Vzdělávání – dle individuálních potřeb zařízení</a:t>
            </a:r>
          </a:p>
          <a:p>
            <a:pPr marL="914400" lvl="2" indent="0">
              <a:buNone/>
            </a:pPr>
            <a:r>
              <a:rPr lang="cs-CZ" sz="1600" dirty="0"/>
              <a:t>                        – tematické pro pracovníky zapojených zařízení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Tvorba krajské strategie pro péči o ohrožené děti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Komunikační strategie – tisk letáků, kulaté </a:t>
            </a:r>
            <a:r>
              <a:rPr lang="cs-CZ" sz="1600" dirty="0" smtClean="0"/>
              <a:t>stoly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600" dirty="0"/>
              <a:t>Tvorba dokumentací, metodik a pracovních postupů pro transformující se a nově vznikající služby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Ukončení </a:t>
            </a:r>
            <a:r>
              <a:rPr lang="cs-CZ" sz="2400" dirty="0"/>
              <a:t>realizace projektu – </a:t>
            </a:r>
            <a:r>
              <a:rPr lang="cs-CZ" sz="2400" b="1" dirty="0"/>
              <a:t>30. 4. 2017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28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Zařízení zapojená do projektu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Dětský </a:t>
            </a:r>
            <a:r>
              <a:rPr lang="cs-CZ" dirty="0"/>
              <a:t>domov Dolní Čermná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Dětský </a:t>
            </a:r>
            <a:r>
              <a:rPr lang="cs-CZ" dirty="0"/>
              <a:t>domov </a:t>
            </a:r>
            <a:r>
              <a:rPr lang="cs-CZ" dirty="0" smtClean="0"/>
              <a:t>Holice</a:t>
            </a:r>
          </a:p>
          <a:p>
            <a:endParaRPr lang="cs-CZ" dirty="0" smtClean="0"/>
          </a:p>
          <a:p>
            <a:r>
              <a:rPr lang="cs-CZ" dirty="0" smtClean="0"/>
              <a:t>Dětský </a:t>
            </a:r>
            <a:r>
              <a:rPr lang="cs-CZ" dirty="0"/>
              <a:t>domov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Moravská Třebová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059" y="2061304"/>
            <a:ext cx="3332159" cy="1404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101" y="2133304"/>
            <a:ext cx="1986142" cy="1332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723" y="3801689"/>
            <a:ext cx="1587449" cy="118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3814" y="5080970"/>
            <a:ext cx="269623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Zařízení </a:t>
            </a:r>
            <a:r>
              <a:rPr lang="cs-CZ" sz="3600" dirty="0"/>
              <a:t>zapojená do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Dětský domov </a:t>
            </a:r>
            <a:r>
              <a:rPr lang="cs-CZ" dirty="0" smtClean="0"/>
              <a:t>Pardubice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Dětský </a:t>
            </a:r>
            <a:r>
              <a:rPr lang="cs-CZ" dirty="0"/>
              <a:t>domov Polička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049" y="2266200"/>
            <a:ext cx="2404684" cy="180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4658" y="4508725"/>
            <a:ext cx="239707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Zařízení </a:t>
            </a:r>
            <a:r>
              <a:rPr lang="cs-CZ" sz="3600" dirty="0"/>
              <a:t>zapojená do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Dětské centrum Svitavy</a:t>
            </a:r>
          </a:p>
          <a:p>
            <a:endParaRPr lang="cs-CZ" dirty="0" smtClean="0"/>
          </a:p>
          <a:p>
            <a:r>
              <a:rPr lang="cs-CZ" dirty="0" smtClean="0"/>
              <a:t>Dětské centrum Veská</a:t>
            </a:r>
          </a:p>
          <a:p>
            <a:pPr lvl="1"/>
            <a:r>
              <a:rPr lang="cs-CZ" dirty="0" smtClean="0"/>
              <a:t>Středisko Veská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Středisko Staroholická </a:t>
            </a:r>
            <a:endParaRPr lang="cs-CZ" dirty="0"/>
          </a:p>
        </p:txBody>
      </p:sp>
      <p:pic>
        <p:nvPicPr>
          <p:cNvPr id="4" name="Picture 6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3" y="3751797"/>
            <a:ext cx="2382226" cy="15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300" y="3803469"/>
            <a:ext cx="1950858" cy="129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158" y="5160173"/>
            <a:ext cx="2538001" cy="1692000"/>
          </a:xfrm>
          <a:prstGeom prst="rect">
            <a:avLst/>
          </a:prstGeom>
        </p:spPr>
      </p:pic>
      <p:pic>
        <p:nvPicPr>
          <p:cNvPr id="7" name="Picture 5" descr="C:\Users\uživatel\Documents\pracovní\strategie\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6078" y="1589172"/>
            <a:ext cx="2016399" cy="151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296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Aktivity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 smtClean="0"/>
              <a:t>Analytická</a:t>
            </a:r>
            <a:r>
              <a:rPr lang="cs-CZ" b="1" dirty="0" smtClean="0"/>
              <a:t> </a:t>
            </a:r>
            <a:r>
              <a:rPr lang="cs-CZ" sz="4000" b="1" dirty="0" smtClean="0"/>
              <a:t>část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Analýza opatření, služeb a umístění nutných pro prevenci příjmů nových dětí do zařízení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Analýza hmotných zdrojů v zařízeních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Analýza lidských zdrojů v zařízeních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Analýza potřeb, zdrojů a postojů v komunitě ve vztahu </a:t>
            </a:r>
          </a:p>
          <a:p>
            <a:pPr marL="457200" lvl="1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k ohroženým dětem v </a:t>
            </a:r>
            <a:r>
              <a:rPr lang="cs-CZ" sz="2400" dirty="0" err="1" smtClean="0"/>
              <a:t>Pk</a:t>
            </a:r>
            <a:endParaRPr lang="cs-CZ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Právní analýza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 dirty="0" smtClean="0"/>
              <a:t>Syntéza zjištění</a:t>
            </a:r>
          </a:p>
          <a:p>
            <a:pPr marL="0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733" y="4333871"/>
            <a:ext cx="3168000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7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53683"/>
            <a:ext cx="8229600" cy="1143000"/>
          </a:xfrm>
        </p:spPr>
        <p:txBody>
          <a:bodyPr/>
          <a:lstStyle/>
          <a:p>
            <a:pPr algn="l"/>
            <a:r>
              <a:rPr lang="cs-CZ" dirty="0"/>
              <a:t>Aktivity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Vzdělávání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Vzdělávání v procesu </a:t>
            </a:r>
            <a:r>
              <a:rPr lang="cs-CZ" dirty="0" err="1" smtClean="0"/>
              <a:t>deinstitucionalizace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Přímá práce s dětmi a rodinami v rámci procesu transformace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Vzdělávání pracovníků dle individuálních potřeb zařízení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Tematické vzdělávání pracovníků zapojených zařízení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Zahraniční stáže v partnerských regionech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80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606</Words>
  <Application>Microsoft Office PowerPoint</Application>
  <PresentationFormat>Předvádění na obrazovce (4:3)</PresentationFormat>
  <Paragraphs>127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Thème Office</vt:lpstr>
      <vt:lpstr>Conception personnalisée</vt:lpstr>
      <vt:lpstr>Prezentace aplikace PowerPoint</vt:lpstr>
      <vt:lpstr>Cíl projektu</vt:lpstr>
      <vt:lpstr>Aktivity projektu</vt:lpstr>
      <vt:lpstr>Harmonogram projektu</vt:lpstr>
      <vt:lpstr> Zařízení zapojená do projektu</vt:lpstr>
      <vt:lpstr> Zařízení zapojená do projektu</vt:lpstr>
      <vt:lpstr> Zařízení zapojená do projektu</vt:lpstr>
      <vt:lpstr>Aktivity projektu</vt:lpstr>
      <vt:lpstr>Aktivity projektu</vt:lpstr>
      <vt:lpstr>Vzdělávání</vt:lpstr>
      <vt:lpstr>Aktivity projektu</vt:lpstr>
      <vt:lpstr>Komunikační strategie - konference</vt:lpstr>
      <vt:lpstr>Komunikační strategie - brožury, letáky</vt:lpstr>
      <vt:lpstr>Komunikační strategie - informační semináře</vt:lpstr>
      <vt:lpstr>Aktivity projektu</vt:lpstr>
      <vt:lpstr>Aktivity projektu</vt:lpstr>
      <vt:lpstr> Výstupy z transformačních plánů </vt:lpstr>
      <vt:lpstr> Výstupy z transformačních plánů</vt:lpstr>
      <vt:lpstr>  Děkuji za pozornost.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Šafařík Fridmanská Andrea Mgr. (MPSV)</cp:lastModifiedBy>
  <cp:revision>169</cp:revision>
  <cp:lastPrinted>2014-10-09T08:57:26Z</cp:lastPrinted>
  <dcterms:created xsi:type="dcterms:W3CDTF">2012-01-31T09:44:04Z</dcterms:created>
  <dcterms:modified xsi:type="dcterms:W3CDTF">2017-05-25T20:13:12Z</dcterms:modified>
</cp:coreProperties>
</file>