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handoutMasterIdLst>
    <p:handoutMasterId r:id="rId23"/>
  </p:handoutMasterIdLst>
  <p:sldIdLst>
    <p:sldId id="258" r:id="rId3"/>
    <p:sldId id="269" r:id="rId4"/>
    <p:sldId id="270" r:id="rId5"/>
    <p:sldId id="274" r:id="rId6"/>
    <p:sldId id="279" r:id="rId7"/>
    <p:sldId id="280" r:id="rId8"/>
    <p:sldId id="281" r:id="rId9"/>
    <p:sldId id="265" r:id="rId10"/>
    <p:sldId id="272" r:id="rId11"/>
    <p:sldId id="285" r:id="rId12"/>
    <p:sldId id="267" r:id="rId13"/>
    <p:sldId id="282" r:id="rId14"/>
    <p:sldId id="283" r:id="rId15"/>
    <p:sldId id="284" r:id="rId16"/>
    <p:sldId id="275" r:id="rId17"/>
    <p:sldId id="273" r:id="rId18"/>
    <p:sldId id="276" r:id="rId19"/>
    <p:sldId id="277" r:id="rId20"/>
    <p:sldId id="264" r:id="rId21"/>
  </p:sldIdLst>
  <p:sldSz cx="9144000" cy="6858000" type="screen4x3"/>
  <p:notesSz cx="6797675" cy="9928225"/>
  <p:defaultTextStyle>
    <a:defPPr>
      <a:defRPr lang="fr-FR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D4D4D"/>
    <a:srgbClr val="5F5F5F"/>
    <a:srgbClr val="003A78"/>
    <a:srgbClr val="0021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073" autoAdjust="0"/>
    <p:restoredTop sz="94660"/>
  </p:normalViewPr>
  <p:slideViewPr>
    <p:cSldViewPr snapToGrid="0" snapToObjects="1">
      <p:cViewPr>
        <p:scale>
          <a:sx n="76" d="100"/>
          <a:sy n="76" d="100"/>
        </p:scale>
        <p:origin x="-1386" y="2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3F9CAA4-D264-4AD3-B51E-D47AE9F08268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6093A3F-884E-4302-BBA2-242AABBE159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632952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1E3A332-C4DD-40A5-9E5C-3BB6C2AFD4CC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noProof="0" smtClean="0"/>
              <a:t>Cliquez pour modifier les styles du texte du masque</a:t>
            </a:r>
          </a:p>
          <a:p>
            <a:pPr lvl="1"/>
            <a:r>
              <a:rPr lang="fr-FR" noProof="0" smtClean="0"/>
              <a:t>Deuxième niveau</a:t>
            </a:r>
          </a:p>
          <a:p>
            <a:pPr lvl="2"/>
            <a:r>
              <a:rPr lang="fr-FR" noProof="0" smtClean="0"/>
              <a:t>Troisième niveau</a:t>
            </a:r>
          </a:p>
          <a:p>
            <a:pPr lvl="3"/>
            <a:r>
              <a:rPr lang="fr-FR" noProof="0" smtClean="0"/>
              <a:t>Quatrième niveau</a:t>
            </a:r>
          </a:p>
          <a:p>
            <a:pPr lvl="4"/>
            <a:r>
              <a:rPr lang="fr-FR" noProof="0" smtClean="0"/>
              <a:t>Cinquième niveau</a:t>
            </a:r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C7BCEB2A-038C-4EFF-BE92-5E0974619DD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0918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4AB3B8-DB1D-437B-A210-53DF52522E7E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94EDA7E-FCF9-4860-9AB1-11444C9AFB8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1AC043-99BE-4CF8-A454-7ACC29ED6391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D18740-7C55-4C74-8D56-842AA793009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C891E97-7267-4B90-AC70-B3D6C4A349B7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31A5490F-43D6-4496-A131-E4F9AEA79B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EFDF162-C735-4FCB-9BD7-E8237A5626E0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C16F34A0-4F7F-4848-9DF2-228E3BB6041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6E52F10-139D-4952-A377-B7FF08224CB1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629D57-AEB7-4296-ABD0-C5CB0189DB2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6B3C866-2730-4B54-9B91-ED466502DB0E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44356867-066C-4E78-8A82-CC2B71AF4BD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07EB609A-F07F-4465-BFB4-78287CAC0606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4699A08-7CC5-4E87-AE99-530AD361FF4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5CEEA83-6938-47E7-B37D-E31CCB4E4613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E7C8B6ED-A412-491B-AC03-CB8A5FAF05B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162D234-23A2-43C6-AEA3-FF9C32F4C0A6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F7220256-E0BE-4748-B626-158B7B20323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9BA78708-BFAA-4DE0-AD29-9D0D54E73097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6F5BBBA-CF90-4DAD-B69F-82EE7893F2E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A8DF6B-D000-4424-AB64-D710AAE5C964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6C45C2-5B32-4DCF-A758-BB53B393D4E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DD53F33A-E5A5-44EC-BEFD-4BB6A8139C91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6A6309B4-057B-471A-8EB1-ECB4F05BDBA9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8C80451E-C596-4285-96E2-74CDC7B485EC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135FD757-E6BF-41BD-8268-E025CBE93A1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466972C-2AA9-44DC-91D8-797F6F249D21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</a:defRPr>
            </a:lvl1pPr>
          </a:lstStyle>
          <a:p>
            <a:pPr>
              <a:defRPr/>
            </a:pPr>
            <a:fld id="{B437C014-D915-4BDC-AA74-46F1B65BFE5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E417D23-EFA2-4C47-8DAC-47F813F27D7F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436C4-D2CA-41D4-A95D-1A0F0B6E6BD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D667CD-015A-49AC-A2E3-46D340CDABDA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EA5D22-5403-4A7D-A841-63E5B4F896FC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278A15-7D7F-465F-B553-602C648860B5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2660DF-35E6-4ED7-9BF3-3716B686735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FAF2733-6639-4BA3-BBB0-2507898E9CB3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1DEBE8-4FF5-4E4D-BA6C-EB84B1D13E1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C3C842-1407-4DED-808F-97C0810DD7FF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514EAC-DCC8-484F-9416-4FED94BC74A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E23B2E-6C81-4783-BF0B-84C36A624DDC}" type="datetimeFigureOut">
              <a:rPr lang="fr-FR"/>
              <a:pPr>
                <a:defRPr/>
              </a:pPr>
              <a:t>25/05/2017</a:t>
            </a:fld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39BC6E-46C4-46DF-8DA0-681C2894E9B8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gi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 descr="fond_carte2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2" r:id="rId2"/>
    <p:sldLayoutId id="2147483684" r:id="rId3"/>
    <p:sldLayoutId id="2147483681" r:id="rId4"/>
    <p:sldLayoutId id="2147483680" r:id="rId5"/>
    <p:sldLayoutId id="2147483679" r:id="rId6"/>
    <p:sldLayoutId id="2147483678" r:id="rId7"/>
    <p:sldLayoutId id="2147483677" r:id="rId8"/>
    <p:sldLayoutId id="2147483676" r:id="rId9"/>
    <p:sldLayoutId id="2147483675" r:id="rId10"/>
    <p:sldLayoutId id="2147483674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ond_carte.gif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hyperlink" Target="mailto:katerina.budinska@pardubickykraj.cz" TargetMode="Externa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1"/>
          <p:cNvSpPr txBox="1">
            <a:spLocks/>
          </p:cNvSpPr>
          <p:nvPr/>
        </p:nvSpPr>
        <p:spPr>
          <a:xfrm>
            <a:off x="736600" y="2967487"/>
            <a:ext cx="4740275" cy="1236213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pPr algn="ctr"/>
            <a:endParaRPr lang="cs-CZ" sz="3600" b="1" dirty="0" smtClean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  <a:p>
            <a:pPr algn="ctr"/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EHP Fondy 2009 – 2014 </a:t>
            </a:r>
          </a:p>
          <a:p>
            <a:pPr algn="ctr"/>
            <a:r>
              <a:rPr lang="cs-CZ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Program CZ04 - Ohrožené děti a mládež</a:t>
            </a:r>
          </a:p>
          <a:p>
            <a:pPr algn="ctr"/>
            <a:r>
              <a:rPr lang="cs-CZ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Transformace péče </a:t>
            </a:r>
          </a:p>
          <a:p>
            <a:pPr algn="ctr"/>
            <a:r>
              <a:rPr lang="cs-CZ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o ohrožené děti </a:t>
            </a:r>
          </a:p>
          <a:p>
            <a:pPr algn="ctr"/>
            <a:r>
              <a:rPr lang="cs-CZ" sz="4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a mládež</a:t>
            </a:r>
          </a:p>
          <a:p>
            <a:endParaRPr lang="fr-FR" sz="3200" b="1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2" name="Titre 1"/>
          <p:cNvSpPr txBox="1">
            <a:spLocks/>
          </p:cNvSpPr>
          <p:nvPr/>
        </p:nvSpPr>
        <p:spPr>
          <a:xfrm>
            <a:off x="736600" y="4718648"/>
            <a:ext cx="5155242" cy="858239"/>
          </a:xfrm>
          <a:prstGeom prst="rect">
            <a:avLst/>
          </a:prstGeom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 anchor="ctr"/>
          <a:lstStyle/>
          <a:p>
            <a:endParaRPr lang="cs-CZ" sz="1400" dirty="0" smtClean="0">
              <a:latin typeface="Verdana" pitchFamily="34" charset="0"/>
            </a:endParaRPr>
          </a:p>
          <a:p>
            <a:endParaRPr lang="cs-CZ" sz="1400" dirty="0">
              <a:latin typeface="Verdana" pitchFamily="34" charset="0"/>
            </a:endParaRPr>
          </a:p>
          <a:p>
            <a:endParaRPr lang="cs-CZ" sz="1400" dirty="0"/>
          </a:p>
          <a:p>
            <a:endParaRPr lang="cs-CZ" sz="1400" dirty="0"/>
          </a:p>
          <a:p>
            <a:endParaRPr lang="cs-CZ" sz="1400" dirty="0"/>
          </a:p>
          <a:p>
            <a:r>
              <a:rPr lang="cs-CZ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Ing. Kateřina Budínská, projektová manažerka</a:t>
            </a:r>
          </a:p>
          <a:p>
            <a:endParaRPr lang="cs-CZ" sz="1200" dirty="0" smtClean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  <a:p>
            <a:r>
              <a:rPr lang="cs-CZ" sz="12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Krajský úřad Pardubického kraje</a:t>
            </a:r>
          </a:p>
          <a:p>
            <a:endParaRPr lang="fr-FR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Vzdělávání</a:t>
            </a: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31418"/>
            <a:ext cx="8229600" cy="4263527"/>
          </a:xfrm>
        </p:spPr>
      </p:pic>
    </p:spTree>
    <p:extLst>
      <p:ext uri="{BB962C8B-B14F-4D97-AF65-F5344CB8AC3E}">
        <p14:creationId xmlns:p14="http://schemas.microsoft.com/office/powerpoint/2010/main" val="261951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Aktivity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000" b="1" dirty="0" smtClean="0"/>
              <a:t>Komunikační strategie</a:t>
            </a:r>
            <a:endParaRPr lang="cs-CZ" sz="40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Vytvoření dokumentu komunikační strategie a jeho následná realizace (konference projektu, webové stránky, interní komunikace, informační semináře (kulaté stoly), komunikace se zástupci médií, letáky, brožury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Informační materiály (letáky)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Jednání u kulatého stolu</a:t>
            </a:r>
          </a:p>
          <a:p>
            <a:pPr marL="914400" lvl="2" indent="0">
              <a:buNone/>
            </a:pPr>
            <a:endParaRPr lang="cs-CZ" dirty="0" smtClean="0"/>
          </a:p>
          <a:p>
            <a:pPr lvl="1">
              <a:buFont typeface="Arial" panose="020B0604020202020204" pitchFamily="34" charset="0"/>
              <a:buChar char="•"/>
            </a:pPr>
            <a:endParaRPr lang="cs-CZ" sz="32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7151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000" dirty="0" smtClean="0"/>
              <a:t>Komunikační strategie</a:t>
            </a:r>
            <a:br>
              <a:rPr lang="cs-CZ" sz="4000" dirty="0" smtClean="0"/>
            </a:br>
            <a:r>
              <a:rPr lang="cs-CZ" sz="4000" dirty="0" smtClean="0"/>
              <a:t>- konference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708666"/>
            <a:ext cx="8229600" cy="4309030"/>
          </a:xfrm>
        </p:spPr>
      </p:pic>
    </p:spTree>
    <p:extLst>
      <p:ext uri="{BB962C8B-B14F-4D97-AF65-F5344CB8AC3E}">
        <p14:creationId xmlns:p14="http://schemas.microsoft.com/office/powerpoint/2010/main" val="747440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000" dirty="0" smtClean="0"/>
              <a:t>Komunikační strategie</a:t>
            </a:r>
            <a:br>
              <a:rPr lang="cs-CZ" sz="4000" dirty="0" smtClean="0"/>
            </a:br>
            <a:r>
              <a:rPr lang="cs-CZ" sz="4000" dirty="0" smtClean="0"/>
              <a:t>- brožury, letáky</a:t>
            </a:r>
            <a:endParaRPr lang="cs-CZ" sz="40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6434" y="2243976"/>
            <a:ext cx="4320000" cy="3240000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032000" y="2243976"/>
            <a:ext cx="4320000" cy="32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510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4000" dirty="0" smtClean="0"/>
              <a:t>Komunikační strategie</a:t>
            </a:r>
            <a:br>
              <a:rPr lang="cs-CZ" sz="4000" dirty="0" smtClean="0"/>
            </a:br>
            <a:r>
              <a:rPr lang="cs-CZ" sz="4000" dirty="0" smtClean="0"/>
              <a:t>- informační semináře</a:t>
            </a:r>
            <a:endParaRPr lang="cs-CZ" sz="4000" dirty="0"/>
          </a:p>
        </p:txBody>
      </p:sp>
      <p:pic>
        <p:nvPicPr>
          <p:cNvPr id="5" name="Zástupný symbol pro obsah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002" y="1600200"/>
            <a:ext cx="8217996" cy="4525963"/>
          </a:xfrm>
        </p:spPr>
      </p:pic>
    </p:spTree>
    <p:extLst>
      <p:ext uri="{BB962C8B-B14F-4D97-AF65-F5344CB8AC3E}">
        <p14:creationId xmlns:p14="http://schemas.microsoft.com/office/powerpoint/2010/main" val="3037078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3200" dirty="0" smtClean="0"/>
              <a:t>Aktivity projektu</a:t>
            </a:r>
            <a:endParaRPr lang="cs-CZ" sz="32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Tvorba krajské strategie </a:t>
            </a:r>
            <a:r>
              <a:rPr lang="cs-CZ" b="1" dirty="0" smtClean="0"/>
              <a:t>pro </a:t>
            </a:r>
            <a:r>
              <a:rPr lang="cs-CZ" b="1" dirty="0"/>
              <a:t>oblast </a:t>
            </a:r>
            <a:r>
              <a:rPr lang="cs-CZ" b="1" dirty="0" smtClean="0"/>
              <a:t>péče</a:t>
            </a:r>
          </a:p>
          <a:p>
            <a:pPr marL="0" indent="0">
              <a:buNone/>
            </a:pPr>
            <a:r>
              <a:rPr lang="cs-CZ" b="1" dirty="0"/>
              <a:t> </a:t>
            </a:r>
            <a:r>
              <a:rPr lang="cs-CZ" b="1" dirty="0" smtClean="0"/>
              <a:t>   </a:t>
            </a:r>
            <a:r>
              <a:rPr lang="cs-CZ" b="1" dirty="0"/>
              <a:t>o ohrožené </a:t>
            </a:r>
            <a:r>
              <a:rPr lang="cs-CZ" b="1" dirty="0" smtClean="0"/>
              <a:t>děti</a:t>
            </a:r>
          </a:p>
          <a:p>
            <a:r>
              <a:rPr lang="cs-CZ" sz="2400" dirty="0" smtClean="0"/>
              <a:t>Na základě dostupných podkladů ze zpracovaných analýz, transformačních plánů a informací od odvětvových odborů</a:t>
            </a:r>
          </a:p>
          <a:p>
            <a:r>
              <a:rPr lang="cs-CZ" sz="2400" dirty="0" smtClean="0"/>
              <a:t>Vytvoření konceptu sítě služeb pro ohrožené děti a jejich rodiny</a:t>
            </a:r>
          </a:p>
          <a:p>
            <a:r>
              <a:rPr lang="cs-CZ" sz="2400" dirty="0" smtClean="0"/>
              <a:t>Srpen 2016 - březen 2017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51411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5130000"/>
            <a:ext cx="4926888" cy="172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4000" y="4698000"/>
            <a:ext cx="2880000" cy="2160000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Aktivity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92546" y="1001516"/>
            <a:ext cx="8229600" cy="4525963"/>
          </a:xfrm>
        </p:spPr>
        <p:txBody>
          <a:bodyPr/>
          <a:lstStyle/>
          <a:p>
            <a:r>
              <a:rPr lang="cs-CZ" sz="2800" b="1" dirty="0" smtClean="0"/>
              <a:t>Podpora tvorby transformačních plánů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Vytvoření transformačních týmů v zařízeních</a:t>
            </a:r>
          </a:p>
          <a:p>
            <a:pPr lvl="2"/>
            <a:r>
              <a:rPr lang="cs-CZ" sz="2000" dirty="0" smtClean="0"/>
              <a:t>Vedoucí transformačního týmu, zástupci pracovních pozic v zařízení (vedoucí vychovatel, vychovatel, sociální pracovník, asistent pedagoga)</a:t>
            </a:r>
            <a:endParaRPr lang="cs-CZ" sz="2000" dirty="0"/>
          </a:p>
          <a:p>
            <a:pPr lvl="2"/>
            <a:r>
              <a:rPr lang="cs-CZ" sz="2000" dirty="0"/>
              <a:t>Podpora externím dodavatelem (konzultace, supervize, facilitace zapojení dětí a mladých lidí do procesu)</a:t>
            </a:r>
          </a:p>
          <a:p>
            <a:pPr lvl="2"/>
            <a:r>
              <a:rPr lang="cs-CZ" sz="2000" dirty="0"/>
              <a:t>Vyhodnocení dětí v zařízeních (interní pracovník, podpora externích konzultantů</a:t>
            </a:r>
            <a:r>
              <a:rPr lang="cs-CZ" sz="2000" dirty="0" smtClean="0"/>
              <a:t>)</a:t>
            </a:r>
          </a:p>
          <a:p>
            <a:r>
              <a:rPr lang="cs-CZ" sz="2800" b="1" dirty="0" smtClean="0"/>
              <a:t>Tvorba dokumentací, metodik a pracovních postupů pro transformující se a nově vznikající služby</a:t>
            </a:r>
          </a:p>
        </p:txBody>
      </p:sp>
    </p:spTree>
    <p:extLst>
      <p:ext uri="{BB962C8B-B14F-4D97-AF65-F5344CB8AC3E}">
        <p14:creationId xmlns:p14="http://schemas.microsoft.com/office/powerpoint/2010/main" val="24516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Výstupy z transformačních plánů</a:t>
            </a: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000" dirty="0" smtClean="0"/>
              <a:t>Dětský domov Polička</a:t>
            </a:r>
          </a:p>
          <a:p>
            <a:pPr lvl="1"/>
            <a:r>
              <a:rPr lang="cs-CZ" sz="2000" dirty="0" smtClean="0"/>
              <a:t>Pobytová služba formou komunitního bydlení</a:t>
            </a:r>
          </a:p>
          <a:p>
            <a:r>
              <a:rPr lang="cs-CZ" sz="2000" dirty="0" smtClean="0"/>
              <a:t>Dětský domov Dolní Čermná</a:t>
            </a:r>
          </a:p>
          <a:p>
            <a:pPr lvl="1"/>
            <a:r>
              <a:rPr lang="cs-CZ" sz="2000" dirty="0" smtClean="0"/>
              <a:t>Pobytová služba formou komunitního bydlení, ZDVOP</a:t>
            </a:r>
          </a:p>
          <a:p>
            <a:r>
              <a:rPr lang="cs-CZ" sz="2000" dirty="0" smtClean="0"/>
              <a:t>Dětský domov Moravská Třebová</a:t>
            </a:r>
          </a:p>
          <a:p>
            <a:pPr lvl="1"/>
            <a:r>
              <a:rPr lang="cs-CZ" sz="2000" dirty="0" smtClean="0"/>
              <a:t>Malá pobytová služby, byt pro mladé dospělé, sociální bydlení, dětský klub</a:t>
            </a:r>
          </a:p>
          <a:p>
            <a:r>
              <a:rPr lang="cs-CZ" sz="2000" dirty="0" smtClean="0"/>
              <a:t>Dětský domov Pardubice</a:t>
            </a:r>
          </a:p>
          <a:p>
            <a:pPr lvl="1"/>
            <a:r>
              <a:rPr lang="cs-CZ" sz="2000" dirty="0" smtClean="0"/>
              <a:t>Pobytová služba formou komunitního bydlení, krizové bydlení</a:t>
            </a:r>
          </a:p>
          <a:p>
            <a:r>
              <a:rPr lang="cs-CZ" sz="2000" dirty="0" smtClean="0"/>
              <a:t>Dětský domov Holice</a:t>
            </a:r>
          </a:p>
          <a:p>
            <a:pPr lvl="1"/>
            <a:r>
              <a:rPr lang="cs-CZ" sz="2000" dirty="0" smtClean="0"/>
              <a:t>Pobytová služba formou komunitního bydlení, krizové bydlení, středisko sociální rehabilitace</a:t>
            </a:r>
          </a:p>
        </p:txBody>
      </p:sp>
    </p:spTree>
    <p:extLst>
      <p:ext uri="{BB962C8B-B14F-4D97-AF65-F5344CB8AC3E}">
        <p14:creationId xmlns:p14="http://schemas.microsoft.com/office/powerpoint/2010/main" val="3817098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3200" dirty="0" smtClean="0"/>
              <a:t/>
            </a:r>
            <a:br>
              <a:rPr lang="cs-CZ" sz="3200" dirty="0" smtClean="0"/>
            </a:br>
            <a:r>
              <a:rPr lang="cs-CZ" sz="3200" dirty="0" smtClean="0"/>
              <a:t>Výstupy </a:t>
            </a:r>
            <a:r>
              <a:rPr lang="cs-CZ" sz="3200" dirty="0"/>
              <a:t>z transformačních plánů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dirty="0" smtClean="0"/>
              <a:t>Dětské centrum Svitavy</a:t>
            </a:r>
          </a:p>
          <a:p>
            <a:pPr lvl="1"/>
            <a:r>
              <a:rPr lang="cs-CZ" sz="2400" dirty="0" smtClean="0"/>
              <a:t>Zdravotnické zařízení</a:t>
            </a:r>
          </a:p>
          <a:p>
            <a:pPr lvl="2"/>
            <a:r>
              <a:rPr lang="cs-CZ" dirty="0"/>
              <a:t>Terénní zdravotní </a:t>
            </a:r>
            <a:r>
              <a:rPr lang="cs-CZ" dirty="0" smtClean="0"/>
              <a:t>služba</a:t>
            </a:r>
          </a:p>
          <a:p>
            <a:pPr lvl="1"/>
            <a:r>
              <a:rPr lang="cs-CZ" sz="2400" dirty="0" smtClean="0"/>
              <a:t>ZDVOP</a:t>
            </a:r>
          </a:p>
          <a:p>
            <a:r>
              <a:rPr lang="cs-CZ" sz="2400" dirty="0" smtClean="0"/>
              <a:t>Dětské centrum Veská</a:t>
            </a:r>
          </a:p>
          <a:p>
            <a:pPr lvl="1"/>
            <a:r>
              <a:rPr lang="cs-CZ" sz="2400" dirty="0"/>
              <a:t>Zdravotnické zařízení</a:t>
            </a:r>
          </a:p>
          <a:p>
            <a:pPr lvl="2"/>
            <a:r>
              <a:rPr lang="cs-CZ" dirty="0"/>
              <a:t>Terénní zdravotní </a:t>
            </a:r>
            <a:r>
              <a:rPr lang="cs-CZ" dirty="0" smtClean="0"/>
              <a:t>služba</a:t>
            </a:r>
          </a:p>
          <a:p>
            <a:pPr lvl="2"/>
            <a:r>
              <a:rPr lang="cs-CZ" dirty="0" smtClean="0"/>
              <a:t>Doprovázení rodiny s ohroženými dětmi</a:t>
            </a:r>
            <a:endParaRPr lang="cs-CZ" dirty="0"/>
          </a:p>
          <a:p>
            <a:pPr lvl="1"/>
            <a:r>
              <a:rPr lang="cs-CZ" sz="2400" dirty="0" smtClean="0"/>
              <a:t>ZDVOP</a:t>
            </a:r>
          </a:p>
          <a:p>
            <a:pPr lvl="1"/>
            <a:r>
              <a:rPr lang="cs-CZ" sz="2400" dirty="0" smtClean="0"/>
              <a:t>Doprovázení pěstounů</a:t>
            </a:r>
            <a:endParaRPr lang="cs-CZ" sz="2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173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l"/>
            <a:r>
              <a:rPr lang="cs-CZ" dirty="0" smtClean="0"/>
              <a:t/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r>
              <a:rPr lang="cs-CZ" sz="5400" dirty="0" smtClean="0"/>
              <a:t>Děkuji za pozornost.</a:t>
            </a:r>
            <a:endParaRPr lang="cs-CZ" sz="540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4510889"/>
            <a:ext cx="6400800" cy="1752600"/>
          </a:xfrm>
        </p:spPr>
        <p:txBody>
          <a:bodyPr/>
          <a:lstStyle/>
          <a:p>
            <a:pPr algn="l"/>
            <a:r>
              <a:rPr lang="cs-CZ" sz="2400" dirty="0" smtClean="0">
                <a:hlinkClick r:id="rId2"/>
              </a:rPr>
              <a:t>katerina.budinska@pardubickykraj.cz</a:t>
            </a:r>
            <a:endParaRPr lang="cs-CZ" sz="2400" dirty="0" smtClean="0"/>
          </a:p>
          <a:p>
            <a:pPr algn="l"/>
            <a:r>
              <a:rPr lang="cs-CZ" sz="2400" dirty="0" smtClean="0"/>
              <a:t>601 560 819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4256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1362974" y="386781"/>
            <a:ext cx="8229600" cy="1143000"/>
          </a:xfrm>
        </p:spPr>
        <p:txBody>
          <a:bodyPr/>
          <a:lstStyle/>
          <a:p>
            <a:r>
              <a:rPr lang="cs-CZ" dirty="0" smtClean="0"/>
              <a:t>Cíl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cs-CZ" sz="2400" dirty="0" smtClean="0"/>
              <a:t>Vytvořit osm transformačních plánů pobytových zařízení zřizovaných Pardubickým krajem</a:t>
            </a:r>
          </a:p>
          <a:p>
            <a:pPr algn="just"/>
            <a:r>
              <a:rPr lang="cs-CZ" altLang="cs-CZ" sz="2400" dirty="0"/>
              <a:t>Upravit poskytované služby v dětských domovech a dětských centrech dle potřeb ohrožených </a:t>
            </a:r>
            <a:r>
              <a:rPr lang="cs-CZ" altLang="cs-CZ" sz="2400" dirty="0" smtClean="0"/>
              <a:t>dětí, </a:t>
            </a:r>
            <a:r>
              <a:rPr lang="cs-CZ" altLang="cs-CZ" sz="2400" dirty="0"/>
              <a:t>nastavit systém práce s rodinou, do které se děti vrací, </a:t>
            </a:r>
            <a:r>
              <a:rPr lang="cs-CZ" altLang="cs-CZ" sz="2400" dirty="0" smtClean="0"/>
              <a:t>a využít personální i materiální kapacity těchto </a:t>
            </a:r>
            <a:r>
              <a:rPr lang="cs-CZ" altLang="cs-CZ" sz="2400" dirty="0"/>
              <a:t>zařízení ve prospěch komunitních služeb pro ohrožené rodiny </a:t>
            </a:r>
            <a:endParaRPr lang="cs-CZ" altLang="cs-CZ" sz="2400" dirty="0" smtClean="0"/>
          </a:p>
          <a:p>
            <a:pPr algn="just"/>
            <a:r>
              <a:rPr lang="cs-CZ" altLang="cs-CZ" sz="2400" dirty="0"/>
              <a:t>N</a:t>
            </a:r>
            <a:r>
              <a:rPr lang="cs-CZ" altLang="cs-CZ" sz="2400" dirty="0" smtClean="0"/>
              <a:t>astavit </a:t>
            </a:r>
            <a:r>
              <a:rPr lang="cs-CZ" altLang="cs-CZ" sz="2400" dirty="0"/>
              <a:t>síť služeb pro ohrožené děti a mládež na území kraje dle potřeb z území </a:t>
            </a:r>
            <a:r>
              <a:rPr lang="cs-CZ" altLang="cs-CZ" sz="2400" dirty="0" smtClean="0"/>
              <a:t>a </a:t>
            </a:r>
            <a:r>
              <a:rPr lang="cs-CZ" altLang="cs-CZ" sz="2400" dirty="0"/>
              <a:t>nastavit systém spolupráce mezi oblastí zdravotnictví, školství a sociální a dalšími  aktéry (soudy, obce – OSPOD</a:t>
            </a:r>
            <a:r>
              <a:rPr lang="cs-CZ" altLang="cs-CZ" sz="2800" dirty="0"/>
              <a:t>)</a:t>
            </a:r>
          </a:p>
          <a:p>
            <a:endParaRPr lang="cs-CZ" sz="2800" dirty="0" smtClean="0"/>
          </a:p>
        </p:txBody>
      </p:sp>
    </p:spTree>
    <p:extLst>
      <p:ext uri="{BB962C8B-B14F-4D97-AF65-F5344CB8AC3E}">
        <p14:creationId xmlns:p14="http://schemas.microsoft.com/office/powerpoint/2010/main" val="616295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-698739" y="474454"/>
            <a:ext cx="8229600" cy="1143000"/>
          </a:xfrm>
        </p:spPr>
        <p:txBody>
          <a:bodyPr/>
          <a:lstStyle/>
          <a:p>
            <a:r>
              <a:rPr lang="cs-CZ" dirty="0" smtClean="0"/>
              <a:t>Aktivity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34838" y="2014268"/>
            <a:ext cx="8229600" cy="4525963"/>
          </a:xfrm>
        </p:spPr>
        <p:txBody>
          <a:bodyPr/>
          <a:lstStyle/>
          <a:p>
            <a:r>
              <a:rPr lang="cs-CZ" sz="3600" dirty="0" smtClean="0"/>
              <a:t>Zpracování analýz</a:t>
            </a:r>
          </a:p>
          <a:p>
            <a:r>
              <a:rPr lang="cs-CZ" sz="3600" dirty="0" smtClean="0"/>
              <a:t>Vzdělávání</a:t>
            </a:r>
          </a:p>
          <a:p>
            <a:r>
              <a:rPr lang="cs-CZ" sz="3600" dirty="0" smtClean="0"/>
              <a:t>Komunikační strategie</a:t>
            </a:r>
          </a:p>
          <a:p>
            <a:r>
              <a:rPr lang="cs-CZ" sz="3600" dirty="0" smtClean="0"/>
              <a:t>Podpora tvorby transformačních plánů</a:t>
            </a:r>
          </a:p>
          <a:p>
            <a:r>
              <a:rPr lang="cs-CZ" sz="3600" dirty="0" smtClean="0"/>
              <a:t>Zpracování krajské strategie pro péči </a:t>
            </a:r>
          </a:p>
          <a:p>
            <a:pPr marL="0" indent="0">
              <a:buNone/>
            </a:pPr>
            <a:r>
              <a:rPr lang="cs-CZ" sz="3600" dirty="0"/>
              <a:t> </a:t>
            </a:r>
            <a:r>
              <a:rPr lang="cs-CZ" sz="3600" dirty="0" smtClean="0"/>
              <a:t>  o ohrožené děti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933618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anchor="ctr"/>
          <a:lstStyle/>
          <a:p>
            <a:pPr algn="l"/>
            <a:r>
              <a:rPr lang="cs-CZ" dirty="0" smtClean="0"/>
              <a:t>Harmonogram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3600" dirty="0"/>
              <a:t>Realizační fáze: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Zahájení realizace projektu – </a:t>
            </a:r>
            <a:r>
              <a:rPr lang="cs-CZ" sz="2400" b="1" dirty="0"/>
              <a:t>1. 2. 2015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/>
              <a:t>Analýzy – 6 měsíců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/>
              <a:t>Komunikační strategie - v celém průběhu projektu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/>
              <a:t>Vzdělávání – v celém průběhu projektu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/>
              <a:t>Podpora tvorby transformačních plánů - v celém průběhu projektu</a:t>
            </a:r>
            <a:endParaRPr lang="cs-CZ" sz="2000" b="1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/>
              <a:t>Dodatečná aktivita – od </a:t>
            </a:r>
            <a:r>
              <a:rPr lang="cs-CZ" sz="2400" b="1" dirty="0"/>
              <a:t>června </a:t>
            </a:r>
            <a:r>
              <a:rPr lang="cs-CZ" sz="2400" b="1" dirty="0" smtClean="0"/>
              <a:t>2016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/>
              <a:t>Vzdělávání – dle individuálních potřeb zařízení</a:t>
            </a:r>
          </a:p>
          <a:p>
            <a:pPr marL="914400" lvl="2" indent="0">
              <a:buNone/>
            </a:pPr>
            <a:r>
              <a:rPr lang="cs-CZ" sz="1600" dirty="0"/>
              <a:t>                        – tematické pro pracovníky zapojených zařízení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/>
              <a:t>Tvorba krajské strategie pro péči o ohrožené děti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/>
              <a:t>Komunikační strategie – tisk letáků, kulaté </a:t>
            </a:r>
            <a:r>
              <a:rPr lang="cs-CZ" sz="1600" dirty="0" smtClean="0"/>
              <a:t>stoly</a:t>
            </a:r>
          </a:p>
          <a:p>
            <a:pPr lvl="2">
              <a:buFont typeface="Arial" panose="020B0604020202020204" pitchFamily="34" charset="0"/>
              <a:buChar char="•"/>
            </a:pPr>
            <a:r>
              <a:rPr lang="cs-CZ" sz="1600" dirty="0"/>
              <a:t>Tvorba dokumentací, metodik a pracovních postupů pro transformující se a nově vznikající služby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Ukončení </a:t>
            </a:r>
            <a:r>
              <a:rPr lang="cs-CZ" sz="2400" dirty="0"/>
              <a:t>realizace projektu – </a:t>
            </a:r>
            <a:r>
              <a:rPr lang="cs-CZ" sz="2400" b="1" dirty="0"/>
              <a:t>30. 4. 2017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582852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Zařízení zapojená do projektu</a:t>
            </a:r>
            <a:endParaRPr lang="cs-CZ" sz="3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Dětský </a:t>
            </a:r>
            <a:r>
              <a:rPr lang="cs-CZ" dirty="0"/>
              <a:t>domov Dolní Čermná</a:t>
            </a:r>
          </a:p>
          <a:p>
            <a:endParaRPr lang="cs-CZ" dirty="0" smtClean="0"/>
          </a:p>
          <a:p>
            <a:endParaRPr lang="cs-CZ" dirty="0"/>
          </a:p>
          <a:p>
            <a:endParaRPr lang="cs-CZ" dirty="0" smtClean="0"/>
          </a:p>
          <a:p>
            <a:r>
              <a:rPr lang="cs-CZ" dirty="0" smtClean="0"/>
              <a:t>Dětský </a:t>
            </a:r>
            <a:r>
              <a:rPr lang="cs-CZ" dirty="0"/>
              <a:t>domov </a:t>
            </a:r>
            <a:r>
              <a:rPr lang="cs-CZ" dirty="0" smtClean="0"/>
              <a:t>Holice</a:t>
            </a:r>
          </a:p>
          <a:p>
            <a:endParaRPr lang="cs-CZ" dirty="0" smtClean="0"/>
          </a:p>
          <a:p>
            <a:r>
              <a:rPr lang="cs-CZ" dirty="0" smtClean="0"/>
              <a:t>Dětský </a:t>
            </a:r>
            <a:r>
              <a:rPr lang="cs-CZ" dirty="0"/>
              <a:t>domov </a:t>
            </a:r>
            <a:endParaRPr lang="cs-CZ" dirty="0" smtClean="0"/>
          </a:p>
          <a:p>
            <a:pPr marL="0" indent="0">
              <a:buNone/>
            </a:pPr>
            <a:r>
              <a:rPr lang="cs-CZ" dirty="0"/>
              <a:t> </a:t>
            </a:r>
            <a:r>
              <a:rPr lang="cs-CZ" dirty="0" smtClean="0"/>
              <a:t>                Moravská Třebová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1059" y="2061304"/>
            <a:ext cx="3332159" cy="1404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101" y="2133304"/>
            <a:ext cx="1986142" cy="133200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8723" y="3801689"/>
            <a:ext cx="1587449" cy="118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23814" y="5080970"/>
            <a:ext cx="269623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3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Zařízení </a:t>
            </a:r>
            <a:r>
              <a:rPr lang="cs-CZ" sz="3600" dirty="0"/>
              <a:t>zapojená do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Dětský domov </a:t>
            </a:r>
            <a:r>
              <a:rPr lang="cs-CZ" dirty="0" smtClean="0"/>
              <a:t>Pardubice</a:t>
            </a:r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r>
              <a:rPr lang="cs-CZ" dirty="0" smtClean="0"/>
              <a:t>Dětský </a:t>
            </a:r>
            <a:r>
              <a:rPr lang="cs-CZ" dirty="0"/>
              <a:t>domov Polička</a:t>
            </a: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7049" y="2266200"/>
            <a:ext cx="2404684" cy="1800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658" y="4508725"/>
            <a:ext cx="2397075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647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sz="3600" dirty="0" smtClean="0"/>
              <a:t/>
            </a:r>
            <a:br>
              <a:rPr lang="cs-CZ" sz="3600" dirty="0" smtClean="0"/>
            </a:br>
            <a:r>
              <a:rPr lang="cs-CZ" sz="3600" dirty="0" smtClean="0"/>
              <a:t>Zařízení </a:t>
            </a:r>
            <a:r>
              <a:rPr lang="cs-CZ" sz="3600" dirty="0"/>
              <a:t>zapojená do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Dětské centrum Svitavy</a:t>
            </a:r>
          </a:p>
          <a:p>
            <a:endParaRPr lang="cs-CZ" dirty="0" smtClean="0"/>
          </a:p>
          <a:p>
            <a:r>
              <a:rPr lang="cs-CZ" dirty="0" smtClean="0"/>
              <a:t>Dětské centrum Veská</a:t>
            </a:r>
          </a:p>
          <a:p>
            <a:pPr lvl="1"/>
            <a:r>
              <a:rPr lang="cs-CZ" dirty="0" smtClean="0"/>
              <a:t>Středisko Veská</a:t>
            </a:r>
          </a:p>
          <a:p>
            <a:pPr lvl="1"/>
            <a:endParaRPr lang="cs-CZ" dirty="0"/>
          </a:p>
          <a:p>
            <a:pPr lvl="1"/>
            <a:endParaRPr lang="cs-CZ" dirty="0" smtClean="0"/>
          </a:p>
          <a:p>
            <a:pPr lvl="1"/>
            <a:endParaRPr lang="cs-CZ" dirty="0" smtClean="0"/>
          </a:p>
          <a:p>
            <a:pPr lvl="1"/>
            <a:r>
              <a:rPr lang="cs-CZ" dirty="0" smtClean="0"/>
              <a:t>Středisko Staroholická </a:t>
            </a:r>
            <a:endParaRPr lang="cs-CZ" dirty="0"/>
          </a:p>
        </p:txBody>
      </p:sp>
      <p:pic>
        <p:nvPicPr>
          <p:cNvPr id="4" name="Picture 6" descr="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3" y="3751797"/>
            <a:ext cx="2382226" cy="158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09300" y="3803469"/>
            <a:ext cx="1950858" cy="129600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1158" y="5160173"/>
            <a:ext cx="2538001" cy="1692000"/>
          </a:xfrm>
          <a:prstGeom prst="rect">
            <a:avLst/>
          </a:prstGeom>
        </p:spPr>
      </p:pic>
      <p:pic>
        <p:nvPicPr>
          <p:cNvPr id="7" name="Picture 5" descr="C:\Users\uživatel\Documents\pracovní\strategie\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96078" y="1589172"/>
            <a:ext cx="2016399" cy="1512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262966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 smtClean="0"/>
              <a:t>Aktivity projektu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4000" b="1" dirty="0" smtClean="0"/>
              <a:t>Analytická</a:t>
            </a:r>
            <a:r>
              <a:rPr lang="cs-CZ" b="1" dirty="0" smtClean="0"/>
              <a:t> </a:t>
            </a:r>
            <a:r>
              <a:rPr lang="cs-CZ" sz="4000" b="1" dirty="0" smtClean="0"/>
              <a:t>část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Analýza opatření, služeb a umístění nutných pro prevenci příjmů nových dětí do zařízení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Analýza hmotných zdrojů v zařízeních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Analýza lidských zdrojů v zařízeních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Analýza potřeb, zdrojů a postojů v komunitě ve vztahu </a:t>
            </a:r>
          </a:p>
          <a:p>
            <a:pPr marL="457200" lvl="1" indent="0">
              <a:buNone/>
            </a:pPr>
            <a:r>
              <a:rPr lang="cs-CZ" sz="2400" dirty="0"/>
              <a:t> </a:t>
            </a:r>
            <a:r>
              <a:rPr lang="cs-CZ" sz="2400" dirty="0" smtClean="0"/>
              <a:t>   k ohroženým dětem v </a:t>
            </a:r>
            <a:r>
              <a:rPr lang="cs-CZ" sz="2400" dirty="0" err="1" smtClean="0"/>
              <a:t>Pk</a:t>
            </a:r>
            <a:endParaRPr lang="cs-CZ" sz="24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Právní analýza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sz="2400" dirty="0" smtClean="0"/>
              <a:t>Syntéza zjištění</a:t>
            </a:r>
          </a:p>
          <a:p>
            <a:pPr marL="0" indent="0">
              <a:buNone/>
            </a:pPr>
            <a:endParaRPr lang="cs-CZ" dirty="0" smtClean="0"/>
          </a:p>
          <a:p>
            <a:pPr lvl="1"/>
            <a:endParaRPr lang="cs-CZ" dirty="0" smtClean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4733" y="4333871"/>
            <a:ext cx="3168000" cy="237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970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353683"/>
            <a:ext cx="8229600" cy="1143000"/>
          </a:xfrm>
        </p:spPr>
        <p:txBody>
          <a:bodyPr/>
          <a:lstStyle/>
          <a:p>
            <a:pPr algn="l"/>
            <a:r>
              <a:rPr lang="cs-CZ" dirty="0"/>
              <a:t>Aktivity projektu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 smtClean="0"/>
              <a:t>Vzdělávání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Vzdělávání v procesu </a:t>
            </a:r>
            <a:r>
              <a:rPr lang="cs-CZ" dirty="0" err="1" smtClean="0"/>
              <a:t>deinstitucionalizace</a:t>
            </a:r>
            <a:endParaRPr lang="cs-CZ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Přímá práce s dětmi a rodinami v rámci procesu transformace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Vzdělávání pracovníků dle individuálních potřeb zařízení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Tematické vzdělávání pracovníků zapojených zařízení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cs-CZ" dirty="0" smtClean="0"/>
              <a:t>Zahraniční stáže v partnerských regionech</a:t>
            </a:r>
          </a:p>
          <a:p>
            <a:pPr lvl="1">
              <a:buFont typeface="Arial" panose="020B0604020202020204" pitchFamily="34" charset="0"/>
              <a:buChar char="•"/>
            </a:pPr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47804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Conception personnalisé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606</Words>
  <Application>Microsoft Office PowerPoint</Application>
  <PresentationFormat>Předvádění na obrazovce (4:3)</PresentationFormat>
  <Paragraphs>127</Paragraphs>
  <Slides>19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2</vt:i4>
      </vt:variant>
      <vt:variant>
        <vt:lpstr>Nadpisy snímků</vt:lpstr>
      </vt:variant>
      <vt:variant>
        <vt:i4>19</vt:i4>
      </vt:variant>
    </vt:vector>
  </HeadingPairs>
  <TitlesOfParts>
    <vt:vector size="21" baseType="lpstr">
      <vt:lpstr>Thème Office</vt:lpstr>
      <vt:lpstr>Conception personnalisée</vt:lpstr>
      <vt:lpstr>Prezentace aplikace PowerPoint</vt:lpstr>
      <vt:lpstr>Cíl projektu</vt:lpstr>
      <vt:lpstr>Aktivity projektu</vt:lpstr>
      <vt:lpstr>Harmonogram projektu</vt:lpstr>
      <vt:lpstr> Zařízení zapojená do projektu</vt:lpstr>
      <vt:lpstr> Zařízení zapojená do projektu</vt:lpstr>
      <vt:lpstr> Zařízení zapojená do projektu</vt:lpstr>
      <vt:lpstr>Aktivity projektu</vt:lpstr>
      <vt:lpstr>Aktivity projektu</vt:lpstr>
      <vt:lpstr>Vzdělávání</vt:lpstr>
      <vt:lpstr>Aktivity projektu</vt:lpstr>
      <vt:lpstr>Komunikační strategie - konference</vt:lpstr>
      <vt:lpstr>Komunikační strategie - brožury, letáky</vt:lpstr>
      <vt:lpstr>Komunikační strategie - informační semináře</vt:lpstr>
      <vt:lpstr>Aktivity projektu</vt:lpstr>
      <vt:lpstr>Aktivity projektu</vt:lpstr>
      <vt:lpstr> Výstupy z transformačních plánů </vt:lpstr>
      <vt:lpstr> Výstupy z transformačních plánů</vt:lpstr>
      <vt:lpstr>  Děkuji za pozornost.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disparities _x0003_Strengthening relations</dc:title>
  <dc:creator>Utilisateur de Microsoft Office</dc:creator>
  <cp:lastModifiedBy>Šafařík Fridmanská Andrea Mgr. (MPSV)</cp:lastModifiedBy>
  <cp:revision>169</cp:revision>
  <cp:lastPrinted>2014-10-09T08:57:26Z</cp:lastPrinted>
  <dcterms:created xsi:type="dcterms:W3CDTF">2012-01-31T09:44:04Z</dcterms:created>
  <dcterms:modified xsi:type="dcterms:W3CDTF">2017-05-25T20:13:12Z</dcterms:modified>
</cp:coreProperties>
</file>