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4" r:id="rId3"/>
    <p:sldId id="269" r:id="rId4"/>
    <p:sldId id="270" r:id="rId5"/>
    <p:sldId id="271" r:id="rId6"/>
    <p:sldId id="280" r:id="rId7"/>
    <p:sldId id="281" r:id="rId8"/>
    <p:sldId id="272" r:id="rId9"/>
    <p:sldId id="273" r:id="rId10"/>
    <p:sldId id="274" r:id="rId11"/>
    <p:sldId id="275" r:id="rId12"/>
    <p:sldId id="276" r:id="rId13"/>
    <p:sldId id="277" r:id="rId14"/>
    <p:sldId id="265" r:id="rId15"/>
  </p:sldIdLst>
  <p:sldSz cx="9144000" cy="6858000" type="screen4x3"/>
  <p:notesSz cx="9926638" cy="67976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3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3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16/05/2017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_carte2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carte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kly-JaRMSyE" TargetMode="External"/><Relationship Id="rId1" Type="http://schemas.openxmlformats.org/officeDocument/2006/relationships/video" Target="https://www.youtube.com/embed/OccYNZoKYi8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eprava.cz/" TargetMode="External"/><Relationship Id="rId2" Type="http://schemas.openxmlformats.org/officeDocument/2006/relationships/hyperlink" Target="http://www.kruhrodiny.cz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AqW6_3drA-4" TargetMode="External"/><Relationship Id="rId7" Type="http://schemas.openxmlformats.org/officeDocument/2006/relationships/image" Target="../media/image11.png"/><Relationship Id="rId2" Type="http://schemas.openxmlformats.org/officeDocument/2006/relationships/video" Target="https://www.youtube.com/embed/iO9IjggZwcM" TargetMode="External"/><Relationship Id="rId1" Type="http://schemas.openxmlformats.org/officeDocument/2006/relationships/video" Target="https://www.youtube.com/embed/t-_7HwgBSbI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/>
              <a:t>Kruh rodiny, o.p.s.</a:t>
            </a:r>
          </a:p>
          <a:p>
            <a:endParaRPr lang="cs-CZ" sz="1400" b="1" dirty="0"/>
          </a:p>
          <a:p>
            <a:r>
              <a:rPr lang="cs-CZ" sz="1400" b="1" dirty="0"/>
              <a:t>Projekty z fondů Evropského hospodářského prostoru (EHP) v programové oblasti Ohrožené děti a mládež.</a:t>
            </a:r>
            <a:endParaRPr lang="fr-FR" sz="1400" b="1" dirty="0">
              <a:latin typeface="Verdana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244710" y="2321175"/>
            <a:ext cx="86303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charset="0"/>
              <a:buNone/>
            </a:pPr>
            <a:r>
              <a:rPr lang="cs-CZ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Osvětová kampaň zaměřená na práva dětí v náhradní rodinné péči</a:t>
            </a:r>
          </a:p>
          <a:p>
            <a:pPr marL="342900" indent="-342900" algn="ctr">
              <a:buFont typeface="Arial" charset="0"/>
              <a:buNone/>
            </a:pPr>
            <a:endParaRPr lang="cs-CZ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 algn="ctr"/>
            <a:r>
              <a:rPr lang="cs-CZ" sz="16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cs-CZ" sz="1600" b="1" dirty="0" err="1">
                <a:solidFill>
                  <a:schemeClr val="accent1"/>
                </a:solidFill>
                <a:latin typeface="+mj-lt"/>
              </a:rPr>
              <a:t>reg</a:t>
            </a:r>
            <a:r>
              <a:rPr lang="cs-CZ" sz="1600" b="1" dirty="0">
                <a:solidFill>
                  <a:schemeClr val="accent1"/>
                </a:solidFill>
                <a:latin typeface="+mj-lt"/>
              </a:rPr>
              <a:t>. číslo MGS/B4/2014)</a:t>
            </a:r>
          </a:p>
          <a:p>
            <a:pPr marL="342900" indent="-342900" algn="ctr"/>
            <a:endParaRPr lang="cs-CZ" sz="1600" b="1" dirty="0">
              <a:solidFill>
                <a:schemeClr val="accent1"/>
              </a:solidFill>
              <a:latin typeface="+mj-lt"/>
            </a:endParaRPr>
          </a:p>
          <a:p>
            <a:pPr marL="342900" indent="-342900" algn="ctr"/>
            <a:r>
              <a:rPr lang="cs-CZ" sz="1600" b="1" dirty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Mgr. Marie </a:t>
            </a:r>
            <a:r>
              <a:rPr lang="cs-CZ" sz="1600" b="1" dirty="0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Oktábcová, Mgr. Terezie </a:t>
            </a:r>
            <a:r>
              <a:rPr lang="cs-CZ" sz="1600" b="1" dirty="0" err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Pemová</a:t>
            </a:r>
            <a:r>
              <a:rPr lang="cs-CZ" sz="1600" b="1" dirty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						</a:t>
            </a:r>
            <a:r>
              <a:rPr lang="cs-CZ" sz="1600" b="1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	</a:t>
            </a:r>
            <a:r>
              <a:rPr lang="cs-CZ" sz="1600" b="1" smtClean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1</a:t>
            </a:r>
            <a:r>
              <a:rPr lang="cs-CZ" sz="1600" b="1" dirty="0">
                <a:solidFill>
                  <a:schemeClr val="accent1"/>
                </a:solidFill>
                <a:latin typeface="+mj-lt"/>
                <a:ea typeface="Calibri"/>
                <a:cs typeface="Times New Roman"/>
              </a:rPr>
              <a:t>. 6. 2017</a:t>
            </a:r>
            <a:endParaRPr lang="cs-CZ" sz="800" b="1" dirty="0">
              <a:solidFill>
                <a:schemeClr val="accent1"/>
              </a:solidFill>
              <a:latin typeface="+mj-lt"/>
              <a:ea typeface="Calibri"/>
              <a:cs typeface="Times New Roman"/>
            </a:endParaRPr>
          </a:p>
          <a:p>
            <a:pPr marL="342900" indent="-342900" algn="ctr">
              <a:buFont typeface="Arial" charset="0"/>
              <a:buNone/>
            </a:pP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  <a:p>
            <a:r>
              <a:rPr lang="cs-CZ" sz="1100" b="1" dirty="0"/>
              <a:t>Podpořeno grantem z Islandu, Lichtenštejnska a Norska. </a:t>
            </a:r>
            <a:r>
              <a:rPr lang="cs-CZ" sz="1100" b="1" dirty="0" err="1"/>
              <a:t>Supported</a:t>
            </a:r>
            <a:r>
              <a:rPr lang="cs-CZ" sz="1100" b="1" dirty="0"/>
              <a:t> by a grant </a:t>
            </a:r>
            <a:r>
              <a:rPr lang="cs-CZ" sz="1100" b="1" dirty="0" err="1"/>
              <a:t>from</a:t>
            </a:r>
            <a:r>
              <a:rPr lang="cs-CZ" sz="1100" b="1" dirty="0"/>
              <a:t> </a:t>
            </a:r>
            <a:r>
              <a:rPr lang="cs-CZ" sz="1100" b="1" dirty="0" err="1"/>
              <a:t>Iceland</a:t>
            </a:r>
            <a:r>
              <a:rPr lang="cs-CZ" sz="1100" b="1" dirty="0"/>
              <a:t>, Liechtenstein and </a:t>
            </a:r>
            <a:r>
              <a:rPr lang="cs-CZ" sz="1100" b="1" dirty="0" err="1"/>
              <a:t>Norway</a:t>
            </a:r>
            <a:r>
              <a:rPr lang="cs-CZ" sz="1100" b="1" dirty="0"/>
              <a:t>.</a:t>
            </a:r>
            <a:endParaRPr lang="fr-FR" sz="1100" b="1" dirty="0">
              <a:latin typeface="Verdan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106887"/>
            <a:ext cx="9240884" cy="2468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8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Hlas dítěte v náhradní rodinné péči a jak mu naslouchat 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MGS/A11/2014) </a:t>
            </a:r>
          </a:p>
          <a:p>
            <a:endParaRPr lang="cs-CZ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254306" y="2249739"/>
            <a:ext cx="822095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sz="2000" b="1" dirty="0">
                <a:latin typeface="Verdana" pitchFamily="34" charset="0"/>
              </a:rPr>
              <a:t>Aktivity:</a:t>
            </a:r>
          </a:p>
          <a:p>
            <a:r>
              <a:rPr lang="cs-CZ" sz="2000" dirty="0">
                <a:latin typeface="Verdana" pitchFamily="34" charset="0"/>
              </a:rPr>
              <a:t>	- didaktické pomůcky</a:t>
            </a:r>
          </a:p>
          <a:p>
            <a:endParaRPr lang="cs-CZ" sz="2000" dirty="0">
              <a:latin typeface="Verdana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 pitchFamily="34" charset="0"/>
              </a:rPr>
              <a:t>Věková kategorie 13 – 18 let</a:t>
            </a:r>
          </a:p>
          <a:p>
            <a:pPr lvl="3"/>
            <a:r>
              <a:rPr lang="cs-CZ" sz="2000" dirty="0">
                <a:latin typeface="Verdana" pitchFamily="34" charset="0"/>
              </a:rPr>
              <a:t>	- komiks, kniha, zápisník</a:t>
            </a:r>
          </a:p>
          <a:p>
            <a:pPr lvl="3"/>
            <a:r>
              <a:rPr lang="cs-CZ" sz="2000" dirty="0">
                <a:latin typeface="Verdana" pitchFamily="34" charset="0"/>
              </a:rPr>
              <a:t> </a:t>
            </a:r>
          </a:p>
          <a:p>
            <a:pPr lvl="3"/>
            <a:r>
              <a:rPr lang="cs-CZ" sz="2000" dirty="0">
                <a:latin typeface="Verdana" pitchFamily="34" charset="0"/>
              </a:rPr>
              <a:t>	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24721">
            <a:off x="637023" y="4193397"/>
            <a:ext cx="1456313" cy="2059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5720">
            <a:off x="2399854" y="4138967"/>
            <a:ext cx="1456313" cy="2059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0216">
            <a:off x="3841339" y="4106928"/>
            <a:ext cx="1456313" cy="2059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9774">
            <a:off x="5504800" y="4121788"/>
            <a:ext cx="1456313" cy="2059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4015">
            <a:off x="7174240" y="4079572"/>
            <a:ext cx="1490402" cy="2107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6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Hlas dítěte v náhradní rodinné péči a jak mu naslouchat 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MGS/A11/2014) </a:t>
            </a:r>
          </a:p>
          <a:p>
            <a:endParaRPr lang="cs-CZ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254306" y="1846436"/>
            <a:ext cx="822095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sz="2000" b="1" dirty="0">
                <a:latin typeface="Verdana" pitchFamily="34" charset="0"/>
              </a:rPr>
              <a:t>Aktivity:</a:t>
            </a:r>
          </a:p>
          <a:p>
            <a:r>
              <a:rPr lang="cs-CZ" sz="2000" dirty="0">
                <a:latin typeface="Verdana" pitchFamily="34" charset="0"/>
              </a:rPr>
              <a:t>	- didaktické pomůcky</a:t>
            </a:r>
          </a:p>
          <a:p>
            <a:endParaRPr lang="cs-CZ" sz="2000" dirty="0">
              <a:latin typeface="Verdana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dirty="0" err="1">
                <a:latin typeface="Verdana" pitchFamily="34" charset="0"/>
              </a:rPr>
              <a:t>Videospoty</a:t>
            </a:r>
            <a:r>
              <a:rPr lang="cs-CZ" sz="2000" dirty="0">
                <a:latin typeface="Verdana" pitchFamily="34" charset="0"/>
              </a:rPr>
              <a:t>, plakáty</a:t>
            </a:r>
          </a:p>
          <a:p>
            <a:pPr lvl="3"/>
            <a:r>
              <a:rPr lang="cs-CZ" sz="2000" dirty="0">
                <a:latin typeface="Verdana" pitchFamily="34" charset="0"/>
              </a:rPr>
              <a:t>	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  <p:pic>
        <p:nvPicPr>
          <p:cNvPr id="3" name="OccYNZoKYi8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36901" y="3372009"/>
            <a:ext cx="3900444" cy="2925333"/>
          </a:xfrm>
          <a:prstGeom prst="rect">
            <a:avLst/>
          </a:prstGeom>
        </p:spPr>
      </p:pic>
      <p:pic>
        <p:nvPicPr>
          <p:cNvPr id="4" name="kly-JaRMSy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757528" y="3372096"/>
            <a:ext cx="3900328" cy="29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Hlas dítěte v náhradní rodinné péči a jak mu naslouchat 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MGS/A11/2014) </a:t>
            </a:r>
          </a:p>
          <a:p>
            <a:endParaRPr lang="cs-CZ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254306" y="2521889"/>
            <a:ext cx="547775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sz="2000" b="1" dirty="0">
                <a:latin typeface="Verdana" pitchFamily="34" charset="0"/>
              </a:rPr>
              <a:t>Aktivity:</a:t>
            </a:r>
          </a:p>
          <a:p>
            <a:r>
              <a:rPr lang="cs-CZ" sz="2000" dirty="0">
                <a:latin typeface="Verdana" pitchFamily="34" charset="0"/>
              </a:rPr>
              <a:t>	- podpůrné materiály</a:t>
            </a:r>
          </a:p>
          <a:p>
            <a:endParaRPr lang="cs-CZ" sz="2000" dirty="0">
              <a:latin typeface="Verdana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 pitchFamily="34" charset="0"/>
              </a:rPr>
              <a:t>Příručka Svépomocné aktivity v oblasti NRP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endParaRPr lang="cs-CZ" sz="2000" dirty="0">
              <a:latin typeface="Verdana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 pitchFamily="34" charset="0"/>
              </a:rPr>
              <a:t>Metodika práce s dětmi v NRP – hry a didaktické pomůcky</a:t>
            </a:r>
          </a:p>
          <a:p>
            <a:pPr lvl="3"/>
            <a:r>
              <a:rPr lang="cs-CZ" sz="2000" dirty="0">
                <a:latin typeface="Verdana" pitchFamily="34" charset="0"/>
              </a:rPr>
              <a:t>	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764" y="2707401"/>
            <a:ext cx="2575478" cy="3467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41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60268" y="94890"/>
            <a:ext cx="3432834" cy="11334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36600" y="2296930"/>
            <a:ext cx="3344082" cy="14700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DĚKUJI ZA POZORNOST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63896" y="3534783"/>
            <a:ext cx="4740275" cy="18100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Mgr. Marie Oktábcová, Mgr. Terezie </a:t>
            </a:r>
            <a:r>
              <a:rPr lang="cs-CZ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Pemová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Kruh rodiny, o.p.s.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Malostranské nábřeží 563/3</a:t>
            </a:r>
          </a:p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118 00 Praha</a:t>
            </a:r>
          </a:p>
          <a:p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www.kruhrodiny.cz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www.naseprava.cz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97004" y="151770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/>
              <a:t>Kruh rodiny, o.p.s.</a:t>
            </a:r>
          </a:p>
          <a:p>
            <a:endParaRPr lang="cs-CZ" sz="1400" b="1" dirty="0"/>
          </a:p>
          <a:p>
            <a:r>
              <a:rPr lang="cs-CZ" sz="1400" b="1" dirty="0"/>
              <a:t>Projekty z fondů Evropského hospodářského prostoru (EHP) v programové oblasti Ohrožené děti a mládež</a:t>
            </a:r>
            <a:endParaRPr lang="fr-FR" sz="1400" b="1" dirty="0">
              <a:latin typeface="Verdana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31" y="206584"/>
            <a:ext cx="1653888" cy="11829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1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254306" y="5094515"/>
            <a:ext cx="8706586" cy="142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Osvětová kampaň zaměřená na práva dětí v náhradní rodinné péči 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MGS/BA/2014) </a:t>
            </a:r>
          </a:p>
          <a:p>
            <a:endParaRPr lang="cs-CZ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273685" y="1748356"/>
            <a:ext cx="811177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itchFamily="34" charset="0"/>
              </a:rPr>
              <a:t>Realizátor: 	</a:t>
            </a:r>
            <a:r>
              <a:rPr lang="cs-CZ" sz="2000" dirty="0">
                <a:latin typeface="Verdana" pitchFamily="34" charset="0"/>
              </a:rPr>
              <a:t>Kruh rodiny, o.p.s</a:t>
            </a:r>
          </a:p>
          <a:p>
            <a:pPr marL="342900" indent="-342900">
              <a:buFont typeface="Arial" charset="0"/>
              <a:buChar char="•"/>
            </a:pPr>
            <a:endParaRPr lang="cs-CZ" sz="2000" b="1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sz="2000" b="1" dirty="0">
                <a:latin typeface="Verdana" pitchFamily="34" charset="0"/>
              </a:rPr>
              <a:t>Partner: 		</a:t>
            </a:r>
            <a:r>
              <a:rPr lang="cs-CZ" sz="2000" dirty="0">
                <a:latin typeface="Verdana" pitchFamily="34" charset="0"/>
              </a:rPr>
              <a:t>Nadační fond J&amp;T</a:t>
            </a:r>
            <a:endParaRPr lang="fr-FR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sz="2000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sz="2000" b="1" dirty="0">
                <a:latin typeface="Verdana" pitchFamily="34" charset="0"/>
              </a:rPr>
              <a:t>Finanční podpora: 	</a:t>
            </a:r>
            <a:r>
              <a:rPr lang="cs-CZ" sz="2000" b="1" dirty="0"/>
              <a:t>2 500 339,98 </a:t>
            </a:r>
            <a:r>
              <a:rPr lang="cs-CZ" sz="2000" b="1" dirty="0">
                <a:latin typeface="Verdana" pitchFamily="34" charset="0"/>
              </a:rPr>
              <a:t>Kč</a:t>
            </a:r>
          </a:p>
          <a:p>
            <a:pPr marL="342900" indent="-342900">
              <a:buFont typeface="Arial" charset="0"/>
              <a:buChar char="•"/>
            </a:pPr>
            <a:endParaRPr lang="cs-CZ" sz="2000" dirty="0">
              <a:latin typeface="Verdana" pitchFamily="34" charset="0"/>
            </a:endParaRPr>
          </a:p>
          <a:p>
            <a:r>
              <a:rPr lang="cs-CZ" sz="2000" b="1" dirty="0">
                <a:latin typeface="Verdana" pitchFamily="34" charset="0"/>
              </a:rPr>
              <a:t>							</a:t>
            </a:r>
            <a:r>
              <a:rPr lang="cs-CZ" sz="2000" dirty="0">
                <a:latin typeface="Verdana" pitchFamily="34" charset="0"/>
              </a:rPr>
              <a:t>90% Fondy EHP</a:t>
            </a:r>
          </a:p>
          <a:p>
            <a:r>
              <a:rPr lang="cs-CZ" sz="2000" dirty="0">
                <a:latin typeface="Verdana" pitchFamily="34" charset="0"/>
              </a:rPr>
              <a:t>							10% Nadační fond J&amp;T</a:t>
            </a:r>
          </a:p>
          <a:p>
            <a:endParaRPr lang="cs-CZ" sz="2000" dirty="0">
              <a:latin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Verdana" pitchFamily="34" charset="0"/>
              </a:rPr>
              <a:t>Realizace: </a:t>
            </a:r>
            <a:r>
              <a:rPr lang="cs-CZ" sz="2000" dirty="0">
                <a:latin typeface="Verdana" pitchFamily="34" charset="0"/>
              </a:rPr>
              <a:t>2.1.2015 – 31.5.2016</a:t>
            </a:r>
            <a:endParaRPr lang="fr-FR" sz="2000" dirty="0">
              <a:latin typeface="Verdana" pitchFamily="34" charset="0"/>
            </a:endParaRPr>
          </a:p>
          <a:p>
            <a:endParaRPr lang="cs-CZ" sz="2000" dirty="0">
              <a:latin typeface="Verdana" pitchFamily="34" charset="0"/>
            </a:endParaRPr>
          </a:p>
          <a:p>
            <a:r>
              <a:rPr lang="cs-CZ" sz="2000" dirty="0">
                <a:latin typeface="Verdana" pitchFamily="34" charset="0"/>
              </a:rPr>
              <a:t>	</a:t>
            </a:r>
          </a:p>
          <a:p>
            <a:endParaRPr lang="fr-FR" sz="2000" dirty="0">
              <a:latin typeface="Verdan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982" y="5665843"/>
            <a:ext cx="2289589" cy="57179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60" y="5159829"/>
            <a:ext cx="1371600" cy="13716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22" y="5174037"/>
            <a:ext cx="1343185" cy="13431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4092" y="5251524"/>
            <a:ext cx="1984427" cy="127075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Osvětová kampaň zaměřená na práva dětí v náhradní rodinné péči 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MGS/BA/2014) </a:t>
            </a:r>
          </a:p>
          <a:p>
            <a:endParaRPr lang="cs-CZ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254305" y="1812711"/>
            <a:ext cx="8630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400" b="1" dirty="0">
                <a:solidFill>
                  <a:srgbClr val="C00000"/>
                </a:solidFill>
              </a:rPr>
              <a:t>Osvětová kampaň zaměřená na práva dětí v NRP </a:t>
            </a:r>
          </a:p>
          <a:p>
            <a:pPr marL="342900" indent="-342900">
              <a:buFont typeface="Arial" charset="0"/>
              <a:buNone/>
            </a:pPr>
            <a:r>
              <a:rPr lang="cs-CZ" sz="1600" b="1" dirty="0">
                <a:solidFill>
                  <a:srgbClr val="C00000"/>
                </a:solidFill>
              </a:rPr>
              <a:t>(</a:t>
            </a:r>
            <a:r>
              <a:rPr lang="cs-CZ" sz="1600" b="1" dirty="0" err="1">
                <a:solidFill>
                  <a:srgbClr val="C00000"/>
                </a:solidFill>
              </a:rPr>
              <a:t>reg</a:t>
            </a:r>
            <a:r>
              <a:rPr lang="cs-CZ" sz="1600" b="1" dirty="0">
                <a:solidFill>
                  <a:srgbClr val="C00000"/>
                </a:solidFill>
              </a:rPr>
              <a:t>. číslo MGS/B4/2014)</a:t>
            </a:r>
            <a:r>
              <a:rPr lang="fr-FR" sz="1600" b="1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30505" y="2785238"/>
            <a:ext cx="81743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b="1" dirty="0">
                <a:latin typeface="Verdana" pitchFamily="34" charset="0"/>
              </a:rPr>
              <a:t>Cíl: </a:t>
            </a:r>
            <a:r>
              <a:rPr lang="fr-FR" dirty="0">
                <a:latin typeface="Verdana" pitchFamily="34" charset="0"/>
              </a:rPr>
              <a:t>realizac</a:t>
            </a:r>
            <a:r>
              <a:rPr lang="cs-CZ" dirty="0">
                <a:latin typeface="Verdana" pitchFamily="34" charset="0"/>
              </a:rPr>
              <a:t>e</a:t>
            </a:r>
            <a:r>
              <a:rPr lang="fr-FR" dirty="0">
                <a:latin typeface="Verdana" pitchFamily="34" charset="0"/>
              </a:rPr>
              <a:t> informační a osvětové kampaně zaměřené na šíření povědomí a informací o právech a povinnostech dítěte v náhradní rodinné péči. </a:t>
            </a:r>
            <a:endParaRPr lang="cs-CZ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cs-CZ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b="1" dirty="0">
                <a:latin typeface="Verdana" pitchFamily="34" charset="0"/>
              </a:rPr>
              <a:t>Cílová skupina: </a:t>
            </a:r>
            <a:r>
              <a:rPr lang="cs-CZ" dirty="0">
                <a:latin typeface="Verdana" pitchFamily="34" charset="0"/>
              </a:rPr>
              <a:t>děti v pěstounské péči od 12 let věku (k</a:t>
            </a:r>
            <a:r>
              <a:rPr lang="fr-FR" dirty="0">
                <a:latin typeface="Verdana" pitchFamily="34" charset="0"/>
              </a:rPr>
              <a:t>ampaň kromě dětí v náhradní péči oslov</a:t>
            </a:r>
            <a:r>
              <a:rPr lang="cs-CZ" dirty="0" err="1">
                <a:latin typeface="Verdana" pitchFamily="34" charset="0"/>
              </a:rPr>
              <a:t>uje</a:t>
            </a:r>
            <a:r>
              <a:rPr lang="fr-FR" dirty="0">
                <a:latin typeface="Verdana" pitchFamily="34" charset="0"/>
              </a:rPr>
              <a:t> pěstouny, sociální pracovníky doprovázejících organizací, psychology, pedagogy a také širokou veřejnost</a:t>
            </a:r>
            <a:r>
              <a:rPr lang="cs-CZ" dirty="0">
                <a:latin typeface="Verdana" pitchFamily="34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cs-CZ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cs-CZ" b="1" dirty="0">
                <a:latin typeface="Verdana" pitchFamily="34" charset="0"/>
              </a:rPr>
              <a:t>Mediální nástroje: </a:t>
            </a:r>
            <a:r>
              <a:rPr lang="cs-CZ" dirty="0">
                <a:latin typeface="Verdana" pitchFamily="34" charset="0"/>
              </a:rPr>
              <a:t>internet (web, </a:t>
            </a:r>
            <a:r>
              <a:rPr lang="cs-CZ" dirty="0" err="1">
                <a:latin typeface="Verdana" pitchFamily="34" charset="0"/>
              </a:rPr>
              <a:t>facebook</a:t>
            </a:r>
            <a:r>
              <a:rPr lang="cs-CZ" dirty="0">
                <a:latin typeface="Verdana" pitchFamily="34" charset="0"/>
              </a:rPr>
              <a:t>, on-line poradna), letáková kampaň, </a:t>
            </a:r>
            <a:r>
              <a:rPr lang="cs-CZ" dirty="0" err="1">
                <a:latin typeface="Verdana" pitchFamily="34" charset="0"/>
              </a:rPr>
              <a:t>videospoty</a:t>
            </a:r>
            <a:endParaRPr lang="fr-FR" dirty="0"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fr-FR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Osvětová kampaň zaměřená na práva dětí v náhradní rodinné péči 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MGS/BA/2014)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3" y="1719039"/>
            <a:ext cx="9144000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8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Osvětová kampaň zaměřená na práva dětí v náhradní rodinné péči 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MGS/BA/2014)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9989"/>
            <a:ext cx="9144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Osvětová kampaň zaměřená na práva dětí v náhradní rodinné péči 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MGS/BA/2014)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  <p:pic>
        <p:nvPicPr>
          <p:cNvPr id="3" name="t-_7HwgBSb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14591" y="1673707"/>
            <a:ext cx="3048000" cy="2286000"/>
          </a:xfrm>
          <a:prstGeom prst="rect">
            <a:avLst/>
          </a:prstGeom>
        </p:spPr>
      </p:pic>
      <p:pic>
        <p:nvPicPr>
          <p:cNvPr id="4" name="iO9IjggZwcM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052468" y="1692025"/>
            <a:ext cx="3048000" cy="2286000"/>
          </a:xfrm>
          <a:prstGeom prst="rect">
            <a:avLst/>
          </a:prstGeom>
        </p:spPr>
      </p:pic>
      <p:pic>
        <p:nvPicPr>
          <p:cNvPr id="7" name="AqW6_3drA-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774174" y="4135162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Osvětová kampaň zaměřená na práva dětí v náhradní rodinné péči 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MGS/BA/2014)</a:t>
            </a:r>
          </a:p>
          <a:p>
            <a:endParaRPr lang="cs-CZ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254304" y="2656035"/>
            <a:ext cx="822095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sz="2000" b="1" dirty="0">
                <a:latin typeface="Verdana" pitchFamily="34" charset="0"/>
              </a:rPr>
              <a:t>Zkušenosti z </a:t>
            </a:r>
            <a:r>
              <a:rPr lang="cs-CZ" sz="2000" b="1" dirty="0" smtClean="0">
                <a:latin typeface="Verdana" pitchFamily="34" charset="0"/>
              </a:rPr>
              <a:t>osvětové kampaně </a:t>
            </a:r>
            <a:r>
              <a:rPr lang="cs-CZ" sz="2000" b="1" dirty="0">
                <a:latin typeface="Verdana" pitchFamily="34" charset="0"/>
              </a:rPr>
              <a:t>jsme využili při návazném projektu – </a:t>
            </a:r>
            <a:r>
              <a:rPr lang="cs-CZ" sz="2000" b="1" i="1" dirty="0">
                <a:latin typeface="Verdana" pitchFamily="34" charset="0"/>
              </a:rPr>
              <a:t>Hlas dítěte a jak mu naslouchat</a:t>
            </a:r>
          </a:p>
          <a:p>
            <a:r>
              <a:rPr lang="cs-CZ" sz="2000" dirty="0">
                <a:latin typeface="Verdana" pitchFamily="34" charset="0"/>
              </a:rPr>
              <a:t>	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 pitchFamily="34" charset="0"/>
              </a:rPr>
              <a:t>10 workshopů v rámci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ČR, nahlížení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práva dětí, především jako na jejich základní životní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potřebu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endParaRPr lang="cs-CZ" sz="2000" dirty="0">
              <a:latin typeface="Verdana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 pitchFamily="34" charset="0"/>
              </a:rPr>
              <a:t>Hlavní témata: právo na informace, právo na vyjádření názoru, právo na soukromí a na ochranu, právo na svou totožnost a na kontakt s biologickými </a:t>
            </a:r>
            <a:r>
              <a:rPr lang="cs-CZ" sz="2000" dirty="0" smtClean="0">
                <a:latin typeface="Verdana" pitchFamily="34" charset="0"/>
              </a:rPr>
              <a:t>rodiči …</a:t>
            </a:r>
            <a:endParaRPr lang="cs-CZ" sz="2000" dirty="0">
              <a:latin typeface="Verdana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endParaRPr lang="cs-CZ" sz="2000" dirty="0">
              <a:latin typeface="Verdana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 pitchFamily="34" charset="0"/>
              </a:rPr>
              <a:t>Interaktivní forma, </a:t>
            </a:r>
            <a:r>
              <a:rPr lang="cs-CZ" sz="2000" dirty="0" smtClean="0">
                <a:latin typeface="Verdana" pitchFamily="34" charset="0"/>
              </a:rPr>
              <a:t>hra -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společný prožitek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3"/>
            <a:r>
              <a:rPr lang="cs-CZ" sz="2000" dirty="0">
                <a:latin typeface="Verdana" pitchFamily="34" charset="0"/>
              </a:rPr>
              <a:t>	</a:t>
            </a: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254304" y="1743237"/>
            <a:ext cx="8554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7/2016 – 4/2017 </a:t>
            </a:r>
            <a:r>
              <a:rPr lang="cs-CZ" sz="1600" b="1" dirty="0">
                <a:solidFill>
                  <a:schemeClr val="bg1">
                    <a:lumMod val="75000"/>
                  </a:schemeClr>
                </a:solidFill>
              </a:rPr>
              <a:t>Hlas dítěte v náhradní rodinné péči a jak mu naslouchat </a:t>
            </a:r>
          </a:p>
          <a:p>
            <a:r>
              <a:rPr lang="cs-CZ" sz="1600" b="1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6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600" b="1" dirty="0">
                <a:solidFill>
                  <a:schemeClr val="bg1">
                    <a:lumMod val="75000"/>
                  </a:schemeClr>
                </a:solidFill>
              </a:rPr>
              <a:t>. číslo MGS/A11/2014) </a:t>
            </a:r>
          </a:p>
          <a:p>
            <a:pPr marL="342900" indent="-342900">
              <a:buFont typeface="Arial" charset="0"/>
              <a:buNone/>
            </a:pP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1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Hlas dítěte v náhradní rodinné péči a jak mu naslouchat 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MGS/A11/2014) </a:t>
            </a:r>
          </a:p>
          <a:p>
            <a:endParaRPr lang="cs-CZ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254305" y="1812711"/>
            <a:ext cx="863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7/2016 – 4/2017</a:t>
            </a: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79" y="2373085"/>
            <a:ext cx="2597752" cy="19483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83" y="4462187"/>
            <a:ext cx="2607956" cy="19559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70" y="2373086"/>
            <a:ext cx="2822121" cy="405588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722" y="2373086"/>
            <a:ext cx="2592058" cy="19440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430" y="4470891"/>
            <a:ext cx="2596350" cy="19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9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6754021" y="395785"/>
            <a:ext cx="956964" cy="77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0505" y="6106887"/>
            <a:ext cx="8630386" cy="4136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cs-CZ" sz="1400" b="1" dirty="0"/>
          </a:p>
          <a:p>
            <a:endParaRPr lang="cs-CZ" sz="1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111" y="6607633"/>
            <a:ext cx="9240884" cy="246888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4306" y="56554"/>
            <a:ext cx="5477753" cy="129260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Hlas dítěte v náhradní rodinné péči a jak mu naslouchat </a:t>
            </a: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reg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 číslo MGS/A11/2014) </a:t>
            </a:r>
          </a:p>
          <a:p>
            <a:endParaRPr lang="cs-CZ" sz="1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Podpořeno grantem z Islandu, Lichtenštejnska a Norska.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Supported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by a grant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Iceland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, Liechtenstein and </a:t>
            </a:r>
            <a:r>
              <a:rPr lang="cs-CZ" sz="1400" b="1" dirty="0" err="1">
                <a:solidFill>
                  <a:schemeClr val="bg1">
                    <a:lumMod val="75000"/>
                  </a:schemeClr>
                </a:solidFill>
              </a:rPr>
              <a:t>Norway</a:t>
            </a:r>
            <a:r>
              <a:rPr lang="cs-CZ" sz="14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254307" y="2521889"/>
            <a:ext cx="63750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cs-CZ" sz="2000" b="1" dirty="0">
                <a:latin typeface="Verdana" pitchFamily="34" charset="0"/>
              </a:rPr>
              <a:t>Aktivity:</a:t>
            </a:r>
          </a:p>
          <a:p>
            <a:r>
              <a:rPr lang="cs-CZ" sz="2000" dirty="0">
                <a:latin typeface="Verdana" pitchFamily="34" charset="0"/>
              </a:rPr>
              <a:t>	- didaktické pomůcky</a:t>
            </a:r>
          </a:p>
          <a:p>
            <a:endParaRPr lang="cs-CZ" sz="2000" dirty="0">
              <a:latin typeface="Verdana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cs-CZ" sz="2000" dirty="0">
                <a:latin typeface="Verdana" pitchFamily="34" charset="0"/>
              </a:rPr>
              <a:t>Věková kategorie 3 – 12 let</a:t>
            </a:r>
          </a:p>
          <a:p>
            <a:pPr lvl="2"/>
            <a:r>
              <a:rPr lang="cs-CZ" sz="2000" dirty="0">
                <a:latin typeface="Verdana" pitchFamily="34" charset="0"/>
              </a:rPr>
              <a:t>	- deskové a karetní hry</a:t>
            </a:r>
          </a:p>
          <a:p>
            <a:pPr lvl="3"/>
            <a:endParaRPr lang="cs-CZ" sz="2000" dirty="0">
              <a:latin typeface="Verdana" pitchFamily="34" charset="0"/>
            </a:endParaRPr>
          </a:p>
          <a:p>
            <a:pPr lvl="3"/>
            <a:endParaRPr lang="cs-CZ" sz="2000" dirty="0">
              <a:latin typeface="Verdana" pitchFamily="34" charset="0"/>
            </a:endParaRPr>
          </a:p>
          <a:p>
            <a:pPr lvl="3"/>
            <a:endParaRPr lang="cs-CZ" sz="2000" dirty="0">
              <a:latin typeface="Verdana" pitchFamily="34" charset="0"/>
            </a:endParaRP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254305" y="1812711"/>
            <a:ext cx="86303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None/>
            </a:pPr>
            <a:r>
              <a:rPr lang="cs-CZ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6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2174" y="166182"/>
            <a:ext cx="1653888" cy="11829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885" y="3891451"/>
            <a:ext cx="3543747" cy="25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6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460</Words>
  <Application>Microsoft Office PowerPoint</Application>
  <PresentationFormat>Předvádění na obrazovce (4:3)</PresentationFormat>
  <Paragraphs>118</Paragraphs>
  <Slides>13</Slides>
  <Notes>0</Notes>
  <HiddenSlides>0</HiddenSlides>
  <MMClips>5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Thème Office</vt:lpstr>
      <vt:lpstr>Conception personnalisée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Šafařík Fridmanská Andrea Mgr. (MPSV)</cp:lastModifiedBy>
  <cp:revision>108</cp:revision>
  <cp:lastPrinted>2016-03-29T13:01:50Z</cp:lastPrinted>
  <dcterms:created xsi:type="dcterms:W3CDTF">2012-01-31T09:44:04Z</dcterms:created>
  <dcterms:modified xsi:type="dcterms:W3CDTF">2017-05-16T14:25:24Z</dcterms:modified>
</cp:coreProperties>
</file>