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6"/>
  </p:notesMasterIdLst>
  <p:handoutMasterIdLst>
    <p:handoutMasterId r:id="rId17"/>
  </p:handoutMasterIdLst>
  <p:sldIdLst>
    <p:sldId id="264" r:id="rId3"/>
    <p:sldId id="269" r:id="rId4"/>
    <p:sldId id="270" r:id="rId5"/>
    <p:sldId id="271" r:id="rId6"/>
    <p:sldId id="280" r:id="rId7"/>
    <p:sldId id="281" r:id="rId8"/>
    <p:sldId id="272" r:id="rId9"/>
    <p:sldId id="273" r:id="rId10"/>
    <p:sldId id="274" r:id="rId11"/>
    <p:sldId id="275" r:id="rId12"/>
    <p:sldId id="276" r:id="rId13"/>
    <p:sldId id="277" r:id="rId14"/>
    <p:sldId id="265" r:id="rId15"/>
  </p:sldIdLst>
  <p:sldSz cx="9144000" cy="6858000" type="screen4x3"/>
  <p:notesSz cx="9926638" cy="6797675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4D4D4D"/>
    <a:srgbClr val="5F5F5F"/>
    <a:srgbClr val="003A78"/>
    <a:srgbClr val="0021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73" autoAdjust="0"/>
    <p:restoredTop sz="94660"/>
  </p:normalViewPr>
  <p:slideViewPr>
    <p:cSldViewPr snapToGrid="0" snapToObjects="1">
      <p:cViewPr>
        <p:scale>
          <a:sx n="76" d="100"/>
          <a:sy n="76" d="100"/>
        </p:scale>
        <p:origin x="-138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093A3F-884E-4302-BBA2-242AABBE159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329522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7BCEB2A-038C-4EFF-BE92-5E0974619DD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09189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AB3B8-DB1D-437B-A210-53DF52522E7E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EDA7E-FCF9-4860-9AB1-11444C9AFB8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AC043-99BE-4CF8-A454-7ACC29ED6391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18740-7C55-4C74-8D56-842AA793009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C891E97-7267-4B90-AC70-B3D6C4A349B7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1A5490F-43D6-4496-A131-E4F9AEA79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EFDF162-C735-4FCB-9BD7-E8237A5626E0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6F34A0-4F7F-4848-9DF2-228E3BB6041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E52F10-139D-4952-A377-B7FF08224CB1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629D57-AEB7-4296-ABD0-C5CB0189DB2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6B3C866-2730-4B54-9B91-ED466502DB0E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356867-066C-4E78-8A82-CC2B71AF4BD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7EB609A-F07F-4465-BFB4-78287CAC0606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99A08-7CC5-4E87-AE99-530AD361FF4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5CEEA83-6938-47E7-B37D-E31CCB4E4613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C8B6ED-A412-491B-AC03-CB8A5FAF05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162D234-23A2-43C6-AEA3-FF9C32F4C0A6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7220256-E0BE-4748-B626-158B7B20323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BA78708-BFAA-4DE0-AD29-9D0D54E73097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6F5BBBA-CF90-4DAD-B69F-82EE7893F2E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8DF6B-D000-4424-AB64-D710AAE5C964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C45C2-5B32-4DCF-A758-BB53B393D4E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D53F33A-E5A5-44EC-BEFD-4BB6A8139C91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6309B4-057B-471A-8EB1-ECB4F05BD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C80451E-C596-4285-96E2-74CDC7B485EC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5FD757-E6BF-41BD-8268-E025CBE93A1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6972C-2AA9-44DC-91D8-797F6F249D21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37C014-D915-4BDC-AA74-46F1B65BFE5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17D23-EFA2-4C47-8DAC-47F813F27D7F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436C4-D2CA-41D4-A95D-1A0F0B6E6BD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667CD-015A-49AC-A2E3-46D340CDABDA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A5D22-5403-4A7D-A841-63E5B4F896F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78A15-7D7F-465F-B553-602C648860B5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660DF-35E6-4ED7-9BF3-3716B686735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F2733-6639-4BA3-BBB0-2507898E9CB3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DEBE8-4FF5-4E4D-BA6C-EB84B1D13E1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3C842-1407-4DED-808F-97C0810DD7FF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14EAC-DCC8-484F-9416-4FED94BC74A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23B2E-6C81-4783-BF0B-84C36A624DDC}" type="datetimeFigureOut">
              <a:rPr lang="fr-FR"/>
              <a:pPr>
                <a:defRPr/>
              </a:pPr>
              <a:t>16/05/2017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9BC6E-46C4-46DF-8DA0-681C2894E9B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gi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fond_carte2.gi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4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ond_carte.gi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kly-JaRMSyE" TargetMode="External"/><Relationship Id="rId1" Type="http://schemas.openxmlformats.org/officeDocument/2006/relationships/video" Target="https://www.youtube.com/embed/OccYNZoKYi8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seprava.cz/" TargetMode="External"/><Relationship Id="rId2" Type="http://schemas.openxmlformats.org/officeDocument/2006/relationships/hyperlink" Target="http://www.kruhrodiny.cz/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https://www.youtube.com/embed/AqW6_3drA-4" TargetMode="External"/><Relationship Id="rId7" Type="http://schemas.openxmlformats.org/officeDocument/2006/relationships/image" Target="../media/image11.png"/><Relationship Id="rId2" Type="http://schemas.openxmlformats.org/officeDocument/2006/relationships/video" Target="https://www.youtube.com/embed/iO9IjggZwcM" TargetMode="External"/><Relationship Id="rId1" Type="http://schemas.openxmlformats.org/officeDocument/2006/relationships/video" Target="https://www.youtube.com/embed/t-_7HwgBSbI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4.jpeg"/><Relationship Id="rId7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254306" y="56554"/>
            <a:ext cx="5477753" cy="129260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1400" b="1" dirty="0"/>
              <a:t>Kruh rodiny, o.p.s.</a:t>
            </a:r>
          </a:p>
          <a:p>
            <a:endParaRPr lang="cs-CZ" sz="1400" b="1" dirty="0"/>
          </a:p>
          <a:p>
            <a:r>
              <a:rPr lang="cs-CZ" sz="1400" b="1" dirty="0"/>
              <a:t>Projekty z fondů Evropského hospodářského prostoru (EHP) v programové oblasti Ohrožené děti a mládež.</a:t>
            </a:r>
            <a:endParaRPr lang="fr-FR" sz="1400" b="1" dirty="0">
              <a:latin typeface="Verdana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754021" y="395785"/>
            <a:ext cx="956964" cy="777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oneTexte 8"/>
          <p:cNvSpPr txBox="1">
            <a:spLocks noChangeArrowheads="1"/>
          </p:cNvSpPr>
          <p:nvPr/>
        </p:nvSpPr>
        <p:spPr bwMode="auto">
          <a:xfrm>
            <a:off x="244710" y="2321175"/>
            <a:ext cx="863038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buFont typeface="Arial" charset="0"/>
              <a:buNone/>
            </a:pPr>
            <a:r>
              <a:rPr lang="cs-CZ" sz="4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Osvětová kampaň zaměřená na práva dětí v náhradní rodinné péči</a:t>
            </a:r>
          </a:p>
          <a:p>
            <a:pPr marL="342900" indent="-342900" algn="ctr">
              <a:buFont typeface="Arial" charset="0"/>
              <a:buNone/>
            </a:pPr>
            <a:endParaRPr lang="cs-CZ" sz="4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indent="-342900" algn="ctr"/>
            <a:r>
              <a:rPr lang="cs-CZ" sz="1600" b="1" dirty="0">
                <a:solidFill>
                  <a:schemeClr val="accent1"/>
                </a:solidFill>
                <a:latin typeface="+mj-lt"/>
              </a:rPr>
              <a:t>(</a:t>
            </a:r>
            <a:r>
              <a:rPr lang="cs-CZ" sz="1600" b="1" dirty="0" err="1">
                <a:solidFill>
                  <a:schemeClr val="accent1"/>
                </a:solidFill>
                <a:latin typeface="+mj-lt"/>
              </a:rPr>
              <a:t>reg</a:t>
            </a:r>
            <a:r>
              <a:rPr lang="cs-CZ" sz="1600" b="1" dirty="0">
                <a:solidFill>
                  <a:schemeClr val="accent1"/>
                </a:solidFill>
                <a:latin typeface="+mj-lt"/>
              </a:rPr>
              <a:t>. číslo MGS/B4/2014)</a:t>
            </a:r>
          </a:p>
          <a:p>
            <a:pPr marL="342900" indent="-342900" algn="ctr"/>
            <a:endParaRPr lang="cs-CZ" sz="1600" b="1" dirty="0">
              <a:solidFill>
                <a:schemeClr val="accent1"/>
              </a:solidFill>
              <a:latin typeface="+mj-lt"/>
            </a:endParaRPr>
          </a:p>
          <a:p>
            <a:pPr marL="342900" indent="-342900" algn="ctr"/>
            <a:r>
              <a:rPr lang="cs-CZ" sz="1600" b="1" dirty="0">
                <a:solidFill>
                  <a:schemeClr val="accent1"/>
                </a:solidFill>
                <a:latin typeface="+mj-lt"/>
                <a:ea typeface="Calibri"/>
                <a:cs typeface="Times New Roman"/>
              </a:rPr>
              <a:t>Mgr. Marie </a:t>
            </a:r>
            <a:r>
              <a:rPr lang="cs-CZ" sz="1600" b="1" dirty="0" smtClean="0">
                <a:solidFill>
                  <a:schemeClr val="accent1"/>
                </a:solidFill>
                <a:latin typeface="+mj-lt"/>
                <a:ea typeface="Calibri"/>
                <a:cs typeface="Times New Roman"/>
              </a:rPr>
              <a:t>Oktábcová, Mgr. Terezie </a:t>
            </a:r>
            <a:r>
              <a:rPr lang="cs-CZ" sz="1600" b="1" dirty="0" err="1" smtClean="0">
                <a:solidFill>
                  <a:schemeClr val="accent1"/>
                </a:solidFill>
                <a:latin typeface="+mj-lt"/>
                <a:ea typeface="Calibri"/>
                <a:cs typeface="Times New Roman"/>
              </a:rPr>
              <a:t>Pemová</a:t>
            </a:r>
            <a:r>
              <a:rPr lang="cs-CZ" sz="1600" b="1" dirty="0">
                <a:solidFill>
                  <a:schemeClr val="accent1"/>
                </a:solidFill>
                <a:latin typeface="+mj-lt"/>
                <a:ea typeface="Calibri"/>
                <a:cs typeface="Times New Roman"/>
              </a:rPr>
              <a:t>						</a:t>
            </a:r>
            <a:r>
              <a:rPr lang="cs-CZ" sz="1600" b="1">
                <a:solidFill>
                  <a:schemeClr val="accent1"/>
                </a:solidFill>
                <a:latin typeface="+mj-lt"/>
                <a:ea typeface="Calibri"/>
                <a:cs typeface="Times New Roman"/>
              </a:rPr>
              <a:t>	</a:t>
            </a:r>
            <a:r>
              <a:rPr lang="cs-CZ" sz="1600" b="1" smtClean="0">
                <a:solidFill>
                  <a:schemeClr val="accent1"/>
                </a:solidFill>
                <a:latin typeface="+mj-lt"/>
                <a:ea typeface="Calibri"/>
                <a:cs typeface="Times New Roman"/>
              </a:rPr>
              <a:t>1</a:t>
            </a:r>
            <a:r>
              <a:rPr lang="cs-CZ" sz="1600" b="1" dirty="0">
                <a:solidFill>
                  <a:schemeClr val="accent1"/>
                </a:solidFill>
                <a:latin typeface="+mj-lt"/>
                <a:ea typeface="Calibri"/>
                <a:cs typeface="Times New Roman"/>
              </a:rPr>
              <a:t>. 6. 2017</a:t>
            </a:r>
            <a:endParaRPr lang="cs-CZ" sz="800" b="1" dirty="0">
              <a:solidFill>
                <a:schemeClr val="accent1"/>
              </a:solidFill>
              <a:latin typeface="+mj-lt"/>
              <a:ea typeface="Calibri"/>
              <a:cs typeface="Times New Roman"/>
            </a:endParaRPr>
          </a:p>
          <a:p>
            <a:pPr marL="342900" indent="-342900" algn="ctr">
              <a:buFont typeface="Arial" charset="0"/>
              <a:buNone/>
            </a:pPr>
            <a:r>
              <a:rPr lang="fr-FR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</a:rPr>
              <a:t> </a:t>
            </a: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330505" y="6106887"/>
            <a:ext cx="8630386" cy="41365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endParaRPr lang="cs-CZ" sz="1400" b="1" dirty="0"/>
          </a:p>
          <a:p>
            <a:endParaRPr lang="cs-CZ" sz="1400" b="1" dirty="0"/>
          </a:p>
          <a:p>
            <a:r>
              <a:rPr lang="cs-CZ" sz="1100" b="1" dirty="0"/>
              <a:t>Podpořeno grantem z Islandu, Lichtenštejnska a Norska. </a:t>
            </a:r>
            <a:r>
              <a:rPr lang="cs-CZ" sz="1100" b="1" dirty="0" err="1"/>
              <a:t>Supported</a:t>
            </a:r>
            <a:r>
              <a:rPr lang="cs-CZ" sz="1100" b="1" dirty="0"/>
              <a:t> by a grant </a:t>
            </a:r>
            <a:r>
              <a:rPr lang="cs-CZ" sz="1100" b="1" dirty="0" err="1"/>
              <a:t>from</a:t>
            </a:r>
            <a:r>
              <a:rPr lang="cs-CZ" sz="1100" b="1" dirty="0"/>
              <a:t> </a:t>
            </a:r>
            <a:r>
              <a:rPr lang="cs-CZ" sz="1100" b="1" dirty="0" err="1"/>
              <a:t>Iceland</a:t>
            </a:r>
            <a:r>
              <a:rPr lang="cs-CZ" sz="1100" b="1" dirty="0"/>
              <a:t>, Liechtenstein and </a:t>
            </a:r>
            <a:r>
              <a:rPr lang="cs-CZ" sz="1100" b="1" dirty="0" err="1"/>
              <a:t>Norway</a:t>
            </a:r>
            <a:r>
              <a:rPr lang="cs-CZ" sz="1100" b="1" dirty="0"/>
              <a:t>.</a:t>
            </a:r>
            <a:endParaRPr lang="fr-FR" sz="1100" b="1" dirty="0">
              <a:latin typeface="Verdana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111" y="6106887"/>
            <a:ext cx="9240884" cy="24688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2174" y="166182"/>
            <a:ext cx="1653888" cy="118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585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754021" y="395785"/>
            <a:ext cx="956964" cy="777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330505" y="6106887"/>
            <a:ext cx="8630386" cy="41365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endParaRPr lang="cs-CZ" sz="1400" b="1" dirty="0"/>
          </a:p>
          <a:p>
            <a:endParaRPr lang="cs-CZ" sz="14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111" y="6607633"/>
            <a:ext cx="9240884" cy="246888"/>
          </a:xfrm>
          <a:prstGeom prst="rect">
            <a:avLst/>
          </a:prstGeom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254306" y="56554"/>
            <a:ext cx="5477753" cy="129260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Hlas dítěte v náhradní rodinné péči a jak mu naslouchat </a:t>
            </a: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reg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 číslo MGS/A11/2014) </a:t>
            </a:r>
          </a:p>
          <a:p>
            <a:endParaRPr lang="cs-CZ" sz="1400" b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Podpořeno grantem z Islandu, Lichtenštejnska a Norska.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Supported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by a grant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from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Iceland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, Liechtenstein and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Norway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0" name="ZoneTexte 8"/>
          <p:cNvSpPr txBox="1">
            <a:spLocks noChangeArrowheads="1"/>
          </p:cNvSpPr>
          <p:nvPr/>
        </p:nvSpPr>
        <p:spPr bwMode="auto">
          <a:xfrm>
            <a:off x="254306" y="2249739"/>
            <a:ext cx="822095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cs-CZ" sz="2000" b="1" dirty="0">
                <a:latin typeface="Verdana" pitchFamily="34" charset="0"/>
              </a:rPr>
              <a:t>Aktivity:</a:t>
            </a:r>
          </a:p>
          <a:p>
            <a:r>
              <a:rPr lang="cs-CZ" sz="2000" dirty="0">
                <a:latin typeface="Verdana" pitchFamily="34" charset="0"/>
              </a:rPr>
              <a:t>	- didaktické pomůcky</a:t>
            </a:r>
          </a:p>
          <a:p>
            <a:endParaRPr lang="cs-CZ" sz="2000" dirty="0">
              <a:latin typeface="Verdana" pitchFamily="34" charset="0"/>
            </a:endParaRPr>
          </a:p>
          <a:p>
            <a:pPr marL="1714500" lvl="3" indent="-342900">
              <a:buFont typeface="Wingdings" panose="05000000000000000000" pitchFamily="2" charset="2"/>
              <a:buChar char="ü"/>
            </a:pPr>
            <a:r>
              <a:rPr lang="cs-CZ" sz="2000" dirty="0">
                <a:latin typeface="Verdana" pitchFamily="34" charset="0"/>
              </a:rPr>
              <a:t>Věková kategorie 13 – 18 let</a:t>
            </a:r>
          </a:p>
          <a:p>
            <a:pPr lvl="3"/>
            <a:r>
              <a:rPr lang="cs-CZ" sz="2000" dirty="0">
                <a:latin typeface="Verdana" pitchFamily="34" charset="0"/>
              </a:rPr>
              <a:t>	- komiks, kniha, zápisník</a:t>
            </a:r>
          </a:p>
          <a:p>
            <a:pPr lvl="3"/>
            <a:r>
              <a:rPr lang="cs-CZ" sz="2000" dirty="0">
                <a:latin typeface="Verdana" pitchFamily="34" charset="0"/>
              </a:rPr>
              <a:t> </a:t>
            </a:r>
          </a:p>
          <a:p>
            <a:pPr lvl="3"/>
            <a:r>
              <a:rPr lang="cs-CZ" sz="2000" dirty="0">
                <a:latin typeface="Verdana" pitchFamily="34" charset="0"/>
              </a:rPr>
              <a:t>	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24721">
            <a:off x="637023" y="4193397"/>
            <a:ext cx="1456313" cy="20591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5720">
            <a:off x="2399854" y="4138967"/>
            <a:ext cx="1456313" cy="20591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90216">
            <a:off x="3841339" y="4106928"/>
            <a:ext cx="1456313" cy="20591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29774">
            <a:off x="5504800" y="4121788"/>
            <a:ext cx="1456313" cy="20591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14015">
            <a:off x="7174240" y="4079572"/>
            <a:ext cx="1490402" cy="21073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2174" y="166182"/>
            <a:ext cx="1653888" cy="118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464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754021" y="395785"/>
            <a:ext cx="956964" cy="777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330505" y="6106887"/>
            <a:ext cx="8630386" cy="41365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endParaRPr lang="cs-CZ" sz="1400" b="1" dirty="0"/>
          </a:p>
          <a:p>
            <a:endParaRPr lang="cs-CZ" sz="14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111" y="6607633"/>
            <a:ext cx="9240884" cy="246888"/>
          </a:xfrm>
          <a:prstGeom prst="rect">
            <a:avLst/>
          </a:prstGeom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254306" y="56554"/>
            <a:ext cx="5477753" cy="129260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Hlas dítěte v náhradní rodinné péči a jak mu naslouchat </a:t>
            </a: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reg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 číslo MGS/A11/2014) </a:t>
            </a:r>
          </a:p>
          <a:p>
            <a:endParaRPr lang="cs-CZ" sz="1400" b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Podpořeno grantem z Islandu, Lichtenštejnska a Norska.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Supported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by a grant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from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Iceland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, Liechtenstein and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Norway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0" name="ZoneTexte 8"/>
          <p:cNvSpPr txBox="1">
            <a:spLocks noChangeArrowheads="1"/>
          </p:cNvSpPr>
          <p:nvPr/>
        </p:nvSpPr>
        <p:spPr bwMode="auto">
          <a:xfrm>
            <a:off x="254306" y="1846436"/>
            <a:ext cx="8220955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cs-CZ" sz="2000" b="1" dirty="0">
                <a:latin typeface="Verdana" pitchFamily="34" charset="0"/>
              </a:rPr>
              <a:t>Aktivity:</a:t>
            </a:r>
          </a:p>
          <a:p>
            <a:r>
              <a:rPr lang="cs-CZ" sz="2000" dirty="0">
                <a:latin typeface="Verdana" pitchFamily="34" charset="0"/>
              </a:rPr>
              <a:t>	- didaktické pomůcky</a:t>
            </a:r>
          </a:p>
          <a:p>
            <a:endParaRPr lang="cs-CZ" sz="2000" dirty="0">
              <a:latin typeface="Verdana" pitchFamily="34" charset="0"/>
            </a:endParaRPr>
          </a:p>
          <a:p>
            <a:pPr marL="1714500" lvl="3" indent="-342900">
              <a:buFont typeface="Wingdings" panose="05000000000000000000" pitchFamily="2" charset="2"/>
              <a:buChar char="ü"/>
            </a:pPr>
            <a:r>
              <a:rPr lang="cs-CZ" sz="2000" dirty="0" err="1">
                <a:latin typeface="Verdana" pitchFamily="34" charset="0"/>
              </a:rPr>
              <a:t>Videospoty</a:t>
            </a:r>
            <a:r>
              <a:rPr lang="cs-CZ" sz="2000" dirty="0">
                <a:latin typeface="Verdana" pitchFamily="34" charset="0"/>
              </a:rPr>
              <a:t>, plakáty</a:t>
            </a:r>
          </a:p>
          <a:p>
            <a:pPr lvl="3"/>
            <a:r>
              <a:rPr lang="cs-CZ" sz="2000" dirty="0">
                <a:latin typeface="Verdana" pitchFamily="34" charset="0"/>
              </a:rPr>
              <a:t>	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2174" y="166182"/>
            <a:ext cx="1653888" cy="1182980"/>
          </a:xfrm>
          <a:prstGeom prst="rect">
            <a:avLst/>
          </a:prstGeom>
        </p:spPr>
      </p:pic>
      <p:pic>
        <p:nvPicPr>
          <p:cNvPr id="3" name="OccYNZoKYi8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36901" y="3372009"/>
            <a:ext cx="3900444" cy="2925333"/>
          </a:xfrm>
          <a:prstGeom prst="rect">
            <a:avLst/>
          </a:prstGeom>
        </p:spPr>
      </p:pic>
      <p:pic>
        <p:nvPicPr>
          <p:cNvPr id="4" name="kly-JaRMSyE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4757528" y="3372096"/>
            <a:ext cx="3900328" cy="292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26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754021" y="395785"/>
            <a:ext cx="956964" cy="777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330505" y="6106887"/>
            <a:ext cx="8630386" cy="41365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endParaRPr lang="cs-CZ" sz="1400" b="1" dirty="0"/>
          </a:p>
          <a:p>
            <a:endParaRPr lang="cs-CZ" sz="14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111" y="6607633"/>
            <a:ext cx="9240884" cy="246888"/>
          </a:xfrm>
          <a:prstGeom prst="rect">
            <a:avLst/>
          </a:prstGeom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254306" y="56554"/>
            <a:ext cx="5477753" cy="129260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Hlas dítěte v náhradní rodinné péči a jak mu naslouchat </a:t>
            </a: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reg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 číslo MGS/A11/2014) </a:t>
            </a:r>
          </a:p>
          <a:p>
            <a:endParaRPr lang="cs-CZ" sz="1400" b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Podpořeno grantem z Islandu, Lichtenštejnska a Norska.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Supported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by a grant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from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Iceland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, Liechtenstein and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Norway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0" name="ZoneTexte 8"/>
          <p:cNvSpPr txBox="1">
            <a:spLocks noChangeArrowheads="1"/>
          </p:cNvSpPr>
          <p:nvPr/>
        </p:nvSpPr>
        <p:spPr bwMode="auto">
          <a:xfrm>
            <a:off x="254306" y="2521889"/>
            <a:ext cx="5477753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cs-CZ" sz="2000" b="1" dirty="0">
                <a:latin typeface="Verdana" pitchFamily="34" charset="0"/>
              </a:rPr>
              <a:t>Aktivity:</a:t>
            </a:r>
          </a:p>
          <a:p>
            <a:r>
              <a:rPr lang="cs-CZ" sz="2000" dirty="0">
                <a:latin typeface="Verdana" pitchFamily="34" charset="0"/>
              </a:rPr>
              <a:t>	- podpůrné materiály</a:t>
            </a:r>
          </a:p>
          <a:p>
            <a:endParaRPr lang="cs-CZ" sz="2000" dirty="0">
              <a:latin typeface="Verdana" pitchFamily="34" charset="0"/>
            </a:endParaRPr>
          </a:p>
          <a:p>
            <a:pPr marL="1714500" lvl="3" indent="-342900">
              <a:buFont typeface="Wingdings" panose="05000000000000000000" pitchFamily="2" charset="2"/>
              <a:buChar char="ü"/>
            </a:pPr>
            <a:r>
              <a:rPr lang="cs-CZ" sz="2000" dirty="0">
                <a:latin typeface="Verdana" pitchFamily="34" charset="0"/>
              </a:rPr>
              <a:t>Příručka Svépomocné aktivity v oblasti NRP</a:t>
            </a:r>
          </a:p>
          <a:p>
            <a:pPr marL="1714500" lvl="3" indent="-342900">
              <a:buFont typeface="Wingdings" panose="05000000000000000000" pitchFamily="2" charset="2"/>
              <a:buChar char="ü"/>
            </a:pPr>
            <a:endParaRPr lang="cs-CZ" sz="2000" dirty="0">
              <a:latin typeface="Verdana" pitchFamily="34" charset="0"/>
            </a:endParaRPr>
          </a:p>
          <a:p>
            <a:pPr marL="1714500" lvl="3" indent="-342900">
              <a:buFont typeface="Wingdings" panose="05000000000000000000" pitchFamily="2" charset="2"/>
              <a:buChar char="ü"/>
            </a:pPr>
            <a:r>
              <a:rPr lang="cs-CZ" sz="2000" dirty="0">
                <a:latin typeface="Verdana" pitchFamily="34" charset="0"/>
              </a:rPr>
              <a:t>Metodika práce s dětmi v NRP – hry a didaktické pomůcky</a:t>
            </a:r>
          </a:p>
          <a:p>
            <a:pPr lvl="3"/>
            <a:r>
              <a:rPr lang="cs-CZ" sz="2000" dirty="0">
                <a:latin typeface="Verdana" pitchFamily="34" charset="0"/>
              </a:rPr>
              <a:t>	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2174" y="166182"/>
            <a:ext cx="1653888" cy="118298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4764" y="2707401"/>
            <a:ext cx="2575478" cy="3467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7418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760268" y="94890"/>
            <a:ext cx="3432834" cy="11334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736600" y="2296930"/>
            <a:ext cx="3344082" cy="147002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DĚKUJI ZA POZORNOST</a:t>
            </a:r>
            <a:endParaRPr lang="fr-FR" sz="2000" b="1" dirty="0">
              <a:solidFill>
                <a:schemeClr val="tx2">
                  <a:lumMod val="60000"/>
                  <a:lumOff val="40000"/>
                </a:schemeClr>
              </a:solidFill>
              <a:latin typeface="Verdana" pitchFamily="34" charset="0"/>
            </a:endParaRPr>
          </a:p>
        </p:txBody>
      </p:sp>
      <p:sp>
        <p:nvSpPr>
          <p:cNvPr id="2" name="Titre 1"/>
          <p:cNvSpPr txBox="1">
            <a:spLocks/>
          </p:cNvSpPr>
          <p:nvPr/>
        </p:nvSpPr>
        <p:spPr>
          <a:xfrm>
            <a:off x="763896" y="3534783"/>
            <a:ext cx="4740275" cy="181009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Mgr. Marie Oktábcová, Mgr. Terezie </a:t>
            </a:r>
            <a:r>
              <a:rPr lang="cs-CZ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Pemová</a:t>
            </a:r>
            <a:endParaRPr lang="cs-CZ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Kruh rodiny, o.p.s.</a:t>
            </a:r>
          </a:p>
          <a:p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Malostranské nábřeží 563/3</a:t>
            </a:r>
          </a:p>
          <a:p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118 00 Praha</a:t>
            </a:r>
          </a:p>
          <a:p>
            <a:endParaRPr lang="cs-CZ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www.kruhrodiny.cz</a:t>
            </a:r>
            <a:endParaRPr lang="cs-CZ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www.naseprava.cz</a:t>
            </a:r>
            <a:r>
              <a:rPr lang="cs-CZ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cs-CZ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97004" y="151770"/>
            <a:ext cx="5477753" cy="129260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1400" b="1" dirty="0"/>
              <a:t>Kruh rodiny, o.p.s.</a:t>
            </a:r>
          </a:p>
          <a:p>
            <a:endParaRPr lang="cs-CZ" sz="1400" b="1" dirty="0"/>
          </a:p>
          <a:p>
            <a:r>
              <a:rPr lang="cs-CZ" sz="1400" b="1" dirty="0"/>
              <a:t>Projekty z fondů Evropského hospodářského prostoru (EHP) v programové oblasti Ohrožené děti a mládež</a:t>
            </a:r>
            <a:endParaRPr lang="fr-FR" sz="1400" b="1" dirty="0">
              <a:latin typeface="Verdana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031" y="206584"/>
            <a:ext cx="1653888" cy="118298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111" y="6607633"/>
            <a:ext cx="9240884" cy="24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011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/>
        </p:nvSpPr>
        <p:spPr>
          <a:xfrm>
            <a:off x="254306" y="5094515"/>
            <a:ext cx="8706586" cy="14227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254306" y="56554"/>
            <a:ext cx="5477753" cy="129260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Osvětová kampaň zaměřená na práva dětí v náhradní rodinné péči (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reg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 číslo MGS/BA/2014) </a:t>
            </a:r>
          </a:p>
          <a:p>
            <a:endParaRPr lang="cs-CZ" sz="1400" b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Podpořeno grantem z Islandu, Lichtenštejnska a Norska.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Supported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by a grant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from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Iceland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, Liechtenstein and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Norway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5" name="Obdélník 4"/>
          <p:cNvSpPr/>
          <p:nvPr/>
        </p:nvSpPr>
        <p:spPr>
          <a:xfrm>
            <a:off x="6754021" y="395785"/>
            <a:ext cx="956964" cy="777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330505" y="6106887"/>
            <a:ext cx="8630386" cy="41365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endParaRPr lang="cs-CZ" sz="1400" b="1" dirty="0"/>
          </a:p>
          <a:p>
            <a:endParaRPr lang="cs-CZ" sz="14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111" y="6607633"/>
            <a:ext cx="9240884" cy="246888"/>
          </a:xfrm>
          <a:prstGeom prst="rect">
            <a:avLst/>
          </a:prstGeom>
        </p:spPr>
      </p:pic>
      <p:sp>
        <p:nvSpPr>
          <p:cNvPr id="7" name="ZoneTexte 8"/>
          <p:cNvSpPr txBox="1">
            <a:spLocks noChangeArrowheads="1"/>
          </p:cNvSpPr>
          <p:nvPr/>
        </p:nvSpPr>
        <p:spPr bwMode="auto">
          <a:xfrm>
            <a:off x="273685" y="1748356"/>
            <a:ext cx="8111772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>
                <a:latin typeface="Verdana" pitchFamily="34" charset="0"/>
              </a:rPr>
              <a:t>Realizátor: 	</a:t>
            </a:r>
            <a:r>
              <a:rPr lang="cs-CZ" sz="2000" dirty="0">
                <a:latin typeface="Verdana" pitchFamily="34" charset="0"/>
              </a:rPr>
              <a:t>Kruh rodiny, o.p.s</a:t>
            </a:r>
          </a:p>
          <a:p>
            <a:pPr marL="342900" indent="-342900">
              <a:buFont typeface="Arial" charset="0"/>
              <a:buChar char="•"/>
            </a:pPr>
            <a:endParaRPr lang="cs-CZ" sz="2000" b="1" dirty="0"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cs-CZ" sz="2000" b="1" dirty="0">
                <a:latin typeface="Verdana" pitchFamily="34" charset="0"/>
              </a:rPr>
              <a:t>Partner: 		</a:t>
            </a:r>
            <a:r>
              <a:rPr lang="cs-CZ" sz="2000" dirty="0">
                <a:latin typeface="Verdana" pitchFamily="34" charset="0"/>
              </a:rPr>
              <a:t>Nadační fond J&amp;T</a:t>
            </a:r>
            <a:endParaRPr lang="fr-FR" sz="2000" dirty="0"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sz="2000" dirty="0"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cs-CZ" sz="2000" b="1" dirty="0">
                <a:latin typeface="Verdana" pitchFamily="34" charset="0"/>
              </a:rPr>
              <a:t>Finanční podpora: 	</a:t>
            </a:r>
            <a:r>
              <a:rPr lang="cs-CZ" sz="2000" b="1" dirty="0"/>
              <a:t>2 500 339,98 </a:t>
            </a:r>
            <a:r>
              <a:rPr lang="cs-CZ" sz="2000" b="1" dirty="0">
                <a:latin typeface="Verdana" pitchFamily="34" charset="0"/>
              </a:rPr>
              <a:t>Kč</a:t>
            </a:r>
          </a:p>
          <a:p>
            <a:pPr marL="342900" indent="-342900">
              <a:buFont typeface="Arial" charset="0"/>
              <a:buChar char="•"/>
            </a:pPr>
            <a:endParaRPr lang="cs-CZ" sz="2000" dirty="0">
              <a:latin typeface="Verdana" pitchFamily="34" charset="0"/>
            </a:endParaRPr>
          </a:p>
          <a:p>
            <a:r>
              <a:rPr lang="cs-CZ" sz="2000" b="1" dirty="0">
                <a:latin typeface="Verdana" pitchFamily="34" charset="0"/>
              </a:rPr>
              <a:t>							</a:t>
            </a:r>
            <a:r>
              <a:rPr lang="cs-CZ" sz="2000" dirty="0">
                <a:latin typeface="Verdana" pitchFamily="34" charset="0"/>
              </a:rPr>
              <a:t>90% Fondy EHP</a:t>
            </a:r>
          </a:p>
          <a:p>
            <a:r>
              <a:rPr lang="cs-CZ" sz="2000" dirty="0">
                <a:latin typeface="Verdana" pitchFamily="34" charset="0"/>
              </a:rPr>
              <a:t>							10% Nadační fond J&amp;T</a:t>
            </a:r>
          </a:p>
          <a:p>
            <a:endParaRPr lang="cs-CZ" sz="2000" dirty="0">
              <a:latin typeface="Verdana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>
                <a:latin typeface="Verdana" pitchFamily="34" charset="0"/>
              </a:rPr>
              <a:t>Realizace: </a:t>
            </a:r>
            <a:r>
              <a:rPr lang="cs-CZ" sz="2000" dirty="0">
                <a:latin typeface="Verdana" pitchFamily="34" charset="0"/>
              </a:rPr>
              <a:t>2.1.2015 – 31.5.2016</a:t>
            </a:r>
            <a:endParaRPr lang="fr-FR" sz="2000" dirty="0">
              <a:latin typeface="Verdana" pitchFamily="34" charset="0"/>
            </a:endParaRPr>
          </a:p>
          <a:p>
            <a:endParaRPr lang="cs-CZ" sz="2000" dirty="0">
              <a:latin typeface="Verdana" pitchFamily="34" charset="0"/>
            </a:endParaRPr>
          </a:p>
          <a:p>
            <a:r>
              <a:rPr lang="cs-CZ" sz="2000" dirty="0">
                <a:latin typeface="Verdana" pitchFamily="34" charset="0"/>
              </a:rPr>
              <a:t>	</a:t>
            </a:r>
          </a:p>
          <a:p>
            <a:endParaRPr lang="fr-FR" sz="2000" dirty="0">
              <a:latin typeface="Verdana" pitchFamily="34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9982" y="5665843"/>
            <a:ext cx="2289589" cy="571791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7660" y="5159829"/>
            <a:ext cx="1371600" cy="13716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122" y="5174037"/>
            <a:ext cx="1343185" cy="134318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4092" y="5251524"/>
            <a:ext cx="1984427" cy="127075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2174" y="166182"/>
            <a:ext cx="1653888" cy="118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343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754021" y="395785"/>
            <a:ext cx="956964" cy="777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330505" y="6106887"/>
            <a:ext cx="8630386" cy="41365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endParaRPr lang="cs-CZ" sz="1400" b="1" dirty="0"/>
          </a:p>
          <a:p>
            <a:endParaRPr lang="cs-CZ" sz="14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111" y="6607633"/>
            <a:ext cx="9240884" cy="246888"/>
          </a:xfrm>
          <a:prstGeom prst="rect">
            <a:avLst/>
          </a:prstGeom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254306" y="56554"/>
            <a:ext cx="5477753" cy="129260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Osvětová kampaň zaměřená na práva dětí v náhradní rodinné péči (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reg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 číslo MGS/BA/2014) </a:t>
            </a:r>
          </a:p>
          <a:p>
            <a:endParaRPr lang="cs-CZ" sz="1400" b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Podpořeno grantem z Islandu, Lichtenštejnska a Norska.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Supported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by a grant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from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Iceland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, Liechtenstein and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Norway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2174" y="166182"/>
            <a:ext cx="1653888" cy="1182980"/>
          </a:xfrm>
          <a:prstGeom prst="rect">
            <a:avLst/>
          </a:prstGeom>
        </p:spPr>
      </p:pic>
      <p:sp>
        <p:nvSpPr>
          <p:cNvPr id="11" name="ZoneTexte 8"/>
          <p:cNvSpPr txBox="1">
            <a:spLocks noChangeArrowheads="1"/>
          </p:cNvSpPr>
          <p:nvPr/>
        </p:nvSpPr>
        <p:spPr bwMode="auto">
          <a:xfrm>
            <a:off x="254305" y="1812711"/>
            <a:ext cx="86303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None/>
            </a:pPr>
            <a:r>
              <a:rPr lang="cs-CZ" sz="2400" b="1" dirty="0">
                <a:solidFill>
                  <a:srgbClr val="C00000"/>
                </a:solidFill>
              </a:rPr>
              <a:t>Osvětová kampaň zaměřená na práva dětí v NRP </a:t>
            </a:r>
          </a:p>
          <a:p>
            <a:pPr marL="342900" indent="-342900">
              <a:buFont typeface="Arial" charset="0"/>
              <a:buNone/>
            </a:pPr>
            <a:r>
              <a:rPr lang="cs-CZ" sz="1600" b="1" dirty="0">
                <a:solidFill>
                  <a:srgbClr val="C00000"/>
                </a:solidFill>
              </a:rPr>
              <a:t>(</a:t>
            </a:r>
            <a:r>
              <a:rPr lang="cs-CZ" sz="1600" b="1" dirty="0" err="1">
                <a:solidFill>
                  <a:srgbClr val="C00000"/>
                </a:solidFill>
              </a:rPr>
              <a:t>reg</a:t>
            </a:r>
            <a:r>
              <a:rPr lang="cs-CZ" sz="1600" b="1" dirty="0">
                <a:solidFill>
                  <a:srgbClr val="C00000"/>
                </a:solidFill>
              </a:rPr>
              <a:t>. číslo MGS/B4/2014)</a:t>
            </a:r>
            <a:r>
              <a:rPr lang="fr-FR" sz="1600" b="1" dirty="0">
                <a:solidFill>
                  <a:srgbClr val="C00000"/>
                </a:solidFill>
                <a:latin typeface="Verdana" pitchFamily="34" charset="0"/>
              </a:rPr>
              <a:t> </a:t>
            </a:r>
          </a:p>
        </p:txBody>
      </p:sp>
      <p:sp>
        <p:nvSpPr>
          <p:cNvPr id="3" name="Obdélník 2"/>
          <p:cNvSpPr/>
          <p:nvPr/>
        </p:nvSpPr>
        <p:spPr>
          <a:xfrm>
            <a:off x="330505" y="2785238"/>
            <a:ext cx="817430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cs-CZ" b="1" dirty="0">
                <a:latin typeface="Verdana" pitchFamily="34" charset="0"/>
              </a:rPr>
              <a:t>Cíl: </a:t>
            </a:r>
            <a:r>
              <a:rPr lang="fr-FR" dirty="0">
                <a:latin typeface="Verdana" pitchFamily="34" charset="0"/>
              </a:rPr>
              <a:t>realizac</a:t>
            </a:r>
            <a:r>
              <a:rPr lang="cs-CZ" dirty="0">
                <a:latin typeface="Verdana" pitchFamily="34" charset="0"/>
              </a:rPr>
              <a:t>e</a:t>
            </a:r>
            <a:r>
              <a:rPr lang="fr-FR" dirty="0">
                <a:latin typeface="Verdana" pitchFamily="34" charset="0"/>
              </a:rPr>
              <a:t> informační a osvětové kampaně zaměřené na šíření povědomí a informací o právech a povinnostech dítěte v náhradní rodinné péči. </a:t>
            </a:r>
            <a:endParaRPr lang="cs-CZ" dirty="0"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cs-CZ" dirty="0"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cs-CZ" b="1" dirty="0">
                <a:latin typeface="Verdana" pitchFamily="34" charset="0"/>
              </a:rPr>
              <a:t>Cílová skupina: </a:t>
            </a:r>
            <a:r>
              <a:rPr lang="cs-CZ" dirty="0">
                <a:latin typeface="Verdana" pitchFamily="34" charset="0"/>
              </a:rPr>
              <a:t>děti v pěstounské péči od 12 let věku (k</a:t>
            </a:r>
            <a:r>
              <a:rPr lang="fr-FR" dirty="0">
                <a:latin typeface="Verdana" pitchFamily="34" charset="0"/>
              </a:rPr>
              <a:t>ampaň kromě dětí v náhradní péči oslov</a:t>
            </a:r>
            <a:r>
              <a:rPr lang="cs-CZ" dirty="0" err="1">
                <a:latin typeface="Verdana" pitchFamily="34" charset="0"/>
              </a:rPr>
              <a:t>uje</a:t>
            </a:r>
            <a:r>
              <a:rPr lang="fr-FR" dirty="0">
                <a:latin typeface="Verdana" pitchFamily="34" charset="0"/>
              </a:rPr>
              <a:t> pěstouny, sociální pracovníky doprovázejících organizací, psychology, pedagogy a také širokou veřejnost</a:t>
            </a:r>
            <a:r>
              <a:rPr lang="cs-CZ" dirty="0">
                <a:latin typeface="Verdana" pitchFamily="34" charset="0"/>
              </a:rPr>
              <a:t>)</a:t>
            </a:r>
          </a:p>
          <a:p>
            <a:pPr marL="342900" indent="-342900">
              <a:buFont typeface="Arial" charset="0"/>
              <a:buChar char="•"/>
            </a:pPr>
            <a:endParaRPr lang="cs-CZ" dirty="0"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cs-CZ" b="1" dirty="0">
                <a:latin typeface="Verdana" pitchFamily="34" charset="0"/>
              </a:rPr>
              <a:t>Mediální nástroje: </a:t>
            </a:r>
            <a:r>
              <a:rPr lang="cs-CZ" dirty="0">
                <a:latin typeface="Verdana" pitchFamily="34" charset="0"/>
              </a:rPr>
              <a:t>internet (web, </a:t>
            </a:r>
            <a:r>
              <a:rPr lang="cs-CZ" dirty="0" err="1">
                <a:latin typeface="Verdana" pitchFamily="34" charset="0"/>
              </a:rPr>
              <a:t>facebook</a:t>
            </a:r>
            <a:r>
              <a:rPr lang="cs-CZ" dirty="0">
                <a:latin typeface="Verdana" pitchFamily="34" charset="0"/>
              </a:rPr>
              <a:t>, on-line poradna), letáková kampaň, </a:t>
            </a:r>
            <a:r>
              <a:rPr lang="cs-CZ" dirty="0" err="1">
                <a:latin typeface="Verdana" pitchFamily="34" charset="0"/>
              </a:rPr>
              <a:t>videospoty</a:t>
            </a:r>
            <a:endParaRPr lang="fr-FR" dirty="0">
              <a:latin typeface="Verdana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fr-FR" dirty="0">
              <a:solidFill>
                <a:srgbClr val="4D4D4D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854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754021" y="395785"/>
            <a:ext cx="956964" cy="777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330505" y="6106887"/>
            <a:ext cx="8630386" cy="41365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endParaRPr lang="cs-CZ" sz="1400" b="1" dirty="0"/>
          </a:p>
          <a:p>
            <a:endParaRPr lang="cs-CZ" sz="14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111" y="6607633"/>
            <a:ext cx="9240884" cy="246888"/>
          </a:xfrm>
          <a:prstGeom prst="rect">
            <a:avLst/>
          </a:prstGeom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254306" y="56554"/>
            <a:ext cx="5477753" cy="129260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Osvětová kampaň zaměřená na práva dětí v náhradní rodinné péči (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reg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 číslo MGS/BA/2014)</a:t>
            </a: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Podpořeno grantem z Islandu, Lichtenštejnska a Norska.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Supported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by a grant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from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Iceland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, Liechtenstein and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Norway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2174" y="166182"/>
            <a:ext cx="1653888" cy="118298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73" y="1719039"/>
            <a:ext cx="9144000" cy="484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80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754021" y="395785"/>
            <a:ext cx="956964" cy="777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330505" y="6106887"/>
            <a:ext cx="8630386" cy="41365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endParaRPr lang="cs-CZ" sz="1400" b="1" dirty="0"/>
          </a:p>
          <a:p>
            <a:endParaRPr lang="cs-CZ" sz="14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111" y="6607633"/>
            <a:ext cx="9240884" cy="246888"/>
          </a:xfrm>
          <a:prstGeom prst="rect">
            <a:avLst/>
          </a:prstGeom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254306" y="56554"/>
            <a:ext cx="5477753" cy="129260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Osvětová kampaň zaměřená na práva dětí v náhradní rodinné péči (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reg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 číslo MGS/BA/2014)</a:t>
            </a: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Podpořeno grantem z Islandu, Lichtenštejnska a Norska.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Supported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by a grant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from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Iceland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, Liechtenstein and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Norway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2174" y="166182"/>
            <a:ext cx="1653888" cy="118298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99989"/>
            <a:ext cx="9144000" cy="486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71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754021" y="395785"/>
            <a:ext cx="956964" cy="777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330505" y="6106887"/>
            <a:ext cx="8630386" cy="41365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endParaRPr lang="cs-CZ" sz="1400" b="1" dirty="0"/>
          </a:p>
          <a:p>
            <a:endParaRPr lang="cs-CZ" sz="14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111" y="6607633"/>
            <a:ext cx="9240884" cy="246888"/>
          </a:xfrm>
          <a:prstGeom prst="rect">
            <a:avLst/>
          </a:prstGeom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254306" y="56554"/>
            <a:ext cx="5477753" cy="129260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Osvětová kampaň zaměřená na práva dětí v náhradní rodinné péči (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reg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 číslo MGS/BA/2014)</a:t>
            </a: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Podpořeno grantem z Islandu, Lichtenštejnska a Norska.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Supported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by a grant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from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Iceland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, Liechtenstein and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Norway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2174" y="166182"/>
            <a:ext cx="1653888" cy="1182980"/>
          </a:xfrm>
          <a:prstGeom prst="rect">
            <a:avLst/>
          </a:prstGeom>
        </p:spPr>
      </p:pic>
      <p:pic>
        <p:nvPicPr>
          <p:cNvPr id="3" name="t-_7HwgBSb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614591" y="1673707"/>
            <a:ext cx="3048000" cy="2286000"/>
          </a:xfrm>
          <a:prstGeom prst="rect">
            <a:avLst/>
          </a:prstGeom>
        </p:spPr>
      </p:pic>
      <p:pic>
        <p:nvPicPr>
          <p:cNvPr id="4" name="iO9IjggZwcM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5052468" y="1692025"/>
            <a:ext cx="3048000" cy="2286000"/>
          </a:xfrm>
          <a:prstGeom prst="rect">
            <a:avLst/>
          </a:prstGeom>
        </p:spPr>
      </p:pic>
      <p:pic>
        <p:nvPicPr>
          <p:cNvPr id="7" name="AqW6_3drA-4">
            <a:hlinkClick r:id="" action="ppaction://media"/>
          </p:cNvPr>
          <p:cNvPicPr>
            <a:picLocks noRot="1" noChangeAspect="1"/>
          </p:cNvPicPr>
          <p:nvPr>
            <a:videoFile r:link="rId3"/>
          </p:nvPr>
        </p:nvPicPr>
        <p:blipFill>
          <a:blip r:embed="rId7"/>
          <a:stretch>
            <a:fillRect/>
          </a:stretch>
        </p:blipFill>
        <p:spPr>
          <a:xfrm>
            <a:off x="2774174" y="4135162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08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754021" y="395785"/>
            <a:ext cx="956964" cy="777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330505" y="6106887"/>
            <a:ext cx="8630386" cy="41365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endParaRPr lang="cs-CZ" sz="1400" b="1" dirty="0"/>
          </a:p>
          <a:p>
            <a:endParaRPr lang="cs-CZ" sz="14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111" y="6607633"/>
            <a:ext cx="9240884" cy="246888"/>
          </a:xfrm>
          <a:prstGeom prst="rect">
            <a:avLst/>
          </a:prstGeom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254306" y="56554"/>
            <a:ext cx="5477753" cy="129260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Osvětová kampaň zaměřená na práva dětí v náhradní rodinné péči (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reg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 číslo MGS/BA/2014)</a:t>
            </a:r>
          </a:p>
          <a:p>
            <a:endParaRPr lang="cs-CZ" sz="1400" b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Podpořeno grantem z Islandu, Lichtenštejnska a Norska.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Supported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by a grant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from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Iceland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, Liechtenstein and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Norway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0" name="ZoneTexte 8"/>
          <p:cNvSpPr txBox="1">
            <a:spLocks noChangeArrowheads="1"/>
          </p:cNvSpPr>
          <p:nvPr/>
        </p:nvSpPr>
        <p:spPr bwMode="auto">
          <a:xfrm>
            <a:off x="254304" y="2656035"/>
            <a:ext cx="822095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cs-CZ" sz="2000" b="1" dirty="0">
                <a:latin typeface="Verdana" pitchFamily="34" charset="0"/>
              </a:rPr>
              <a:t>Zkušenosti z </a:t>
            </a:r>
            <a:r>
              <a:rPr lang="cs-CZ" sz="2000" b="1" dirty="0" smtClean="0">
                <a:latin typeface="Verdana" pitchFamily="34" charset="0"/>
              </a:rPr>
              <a:t>osvětové kampaně </a:t>
            </a:r>
            <a:r>
              <a:rPr lang="cs-CZ" sz="2000" b="1" dirty="0">
                <a:latin typeface="Verdana" pitchFamily="34" charset="0"/>
              </a:rPr>
              <a:t>jsme využili při návazném projektu – </a:t>
            </a:r>
            <a:r>
              <a:rPr lang="cs-CZ" sz="2000" b="1" i="1" dirty="0">
                <a:latin typeface="Verdana" pitchFamily="34" charset="0"/>
              </a:rPr>
              <a:t>Hlas dítěte a jak mu naslouchat</a:t>
            </a:r>
          </a:p>
          <a:p>
            <a:r>
              <a:rPr lang="cs-CZ" sz="2000" dirty="0">
                <a:latin typeface="Verdana" pitchFamily="34" charset="0"/>
              </a:rPr>
              <a:t>	</a:t>
            </a:r>
          </a:p>
          <a:p>
            <a:pPr marL="1714500" lvl="3" indent="-342900">
              <a:buFont typeface="Wingdings" panose="05000000000000000000" pitchFamily="2" charset="2"/>
              <a:buChar char="ü"/>
            </a:pPr>
            <a:r>
              <a:rPr lang="cs-CZ" sz="2000" dirty="0">
                <a:latin typeface="Verdana" pitchFamily="34" charset="0"/>
              </a:rPr>
              <a:t>10 workshopů v rámci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ČR, nahlížení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práva dětí, především jako na jejich základní životní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potřebu</a:t>
            </a: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0" lvl="3" indent="-342900">
              <a:buFont typeface="Wingdings" panose="05000000000000000000" pitchFamily="2" charset="2"/>
              <a:buChar char="ü"/>
            </a:pPr>
            <a:endParaRPr lang="cs-CZ" sz="2000" dirty="0">
              <a:latin typeface="Verdana" pitchFamily="34" charset="0"/>
            </a:endParaRPr>
          </a:p>
          <a:p>
            <a:pPr marL="1714500" lvl="3" indent="-342900">
              <a:buFont typeface="Wingdings" panose="05000000000000000000" pitchFamily="2" charset="2"/>
              <a:buChar char="ü"/>
            </a:pPr>
            <a:r>
              <a:rPr lang="cs-CZ" sz="2000" dirty="0">
                <a:latin typeface="Verdana" pitchFamily="34" charset="0"/>
              </a:rPr>
              <a:t>Hlavní témata: právo na informace, právo na vyjádření názoru, právo na soukromí a na ochranu, právo na svou totožnost a na kontakt s biologickými </a:t>
            </a:r>
            <a:r>
              <a:rPr lang="cs-CZ" sz="2000" dirty="0" smtClean="0">
                <a:latin typeface="Verdana" pitchFamily="34" charset="0"/>
              </a:rPr>
              <a:t>rodiči …</a:t>
            </a:r>
            <a:endParaRPr lang="cs-CZ" sz="2000" dirty="0">
              <a:latin typeface="Verdana" pitchFamily="34" charset="0"/>
            </a:endParaRPr>
          </a:p>
          <a:p>
            <a:pPr marL="1714500" lvl="3" indent="-342900">
              <a:buFont typeface="Wingdings" panose="05000000000000000000" pitchFamily="2" charset="2"/>
              <a:buChar char="ü"/>
            </a:pPr>
            <a:endParaRPr lang="cs-CZ" sz="2000" dirty="0">
              <a:latin typeface="Verdana" pitchFamily="34" charset="0"/>
            </a:endParaRPr>
          </a:p>
          <a:p>
            <a:pPr marL="1714500" lvl="3" indent="-342900">
              <a:buFont typeface="Wingdings" panose="05000000000000000000" pitchFamily="2" charset="2"/>
              <a:buChar char="ü"/>
            </a:pPr>
            <a:r>
              <a:rPr lang="cs-CZ" sz="2000" dirty="0">
                <a:latin typeface="Verdana" pitchFamily="34" charset="0"/>
              </a:rPr>
              <a:t>Interaktivní forma, </a:t>
            </a:r>
            <a:r>
              <a:rPr lang="cs-CZ" sz="2000" dirty="0" smtClean="0">
                <a:latin typeface="Verdana" pitchFamily="34" charset="0"/>
              </a:rPr>
              <a:t>hra -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společný prožitek</a:t>
            </a: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3"/>
            <a:r>
              <a:rPr lang="cs-CZ" sz="2000" dirty="0">
                <a:latin typeface="Verdana" pitchFamily="34" charset="0"/>
              </a:rPr>
              <a:t>	</a:t>
            </a:r>
          </a:p>
        </p:txBody>
      </p:sp>
      <p:sp>
        <p:nvSpPr>
          <p:cNvPr id="11" name="ZoneTexte 8"/>
          <p:cNvSpPr txBox="1">
            <a:spLocks noChangeArrowheads="1"/>
          </p:cNvSpPr>
          <p:nvPr/>
        </p:nvSpPr>
        <p:spPr bwMode="auto">
          <a:xfrm>
            <a:off x="254304" y="1743237"/>
            <a:ext cx="85541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7/2016 – 4/2017 </a:t>
            </a:r>
            <a:r>
              <a:rPr lang="cs-CZ" sz="1600" b="1" dirty="0">
                <a:solidFill>
                  <a:schemeClr val="bg1">
                    <a:lumMod val="75000"/>
                  </a:schemeClr>
                </a:solidFill>
              </a:rPr>
              <a:t>Hlas dítěte v náhradní rodinné péči a jak mu naslouchat </a:t>
            </a:r>
          </a:p>
          <a:p>
            <a:r>
              <a:rPr lang="cs-CZ" sz="1600" b="1" dirty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cs-CZ" sz="1600" b="1" dirty="0" err="1">
                <a:solidFill>
                  <a:schemeClr val="bg1">
                    <a:lumMod val="75000"/>
                  </a:schemeClr>
                </a:solidFill>
              </a:rPr>
              <a:t>reg</a:t>
            </a:r>
            <a:r>
              <a:rPr lang="cs-CZ" sz="1600" b="1" dirty="0">
                <a:solidFill>
                  <a:schemeClr val="bg1">
                    <a:lumMod val="75000"/>
                  </a:schemeClr>
                </a:solidFill>
              </a:rPr>
              <a:t>. číslo MGS/A11/2014) </a:t>
            </a:r>
          </a:p>
          <a:p>
            <a:pPr marL="342900" indent="-342900">
              <a:buFont typeface="Arial" charset="0"/>
              <a:buNone/>
            </a:pPr>
            <a:endParaRPr lang="fr-FR" sz="1600" b="1" dirty="0">
              <a:solidFill>
                <a:schemeClr val="tx2">
                  <a:lumMod val="60000"/>
                  <a:lumOff val="40000"/>
                </a:schemeClr>
              </a:solidFill>
              <a:latin typeface="Verdana" pitchFamily="34" charset="0"/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2174" y="166182"/>
            <a:ext cx="1653888" cy="118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12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754021" y="395785"/>
            <a:ext cx="956964" cy="777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330505" y="6106887"/>
            <a:ext cx="8630386" cy="41365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endParaRPr lang="cs-CZ" sz="1400" b="1" dirty="0"/>
          </a:p>
          <a:p>
            <a:endParaRPr lang="cs-CZ" sz="14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111" y="6607633"/>
            <a:ext cx="9240884" cy="246888"/>
          </a:xfrm>
          <a:prstGeom prst="rect">
            <a:avLst/>
          </a:prstGeom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254306" y="56554"/>
            <a:ext cx="5477753" cy="129260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Hlas dítěte v náhradní rodinné péči a jak mu naslouchat </a:t>
            </a: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reg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 číslo MGS/A11/2014) </a:t>
            </a:r>
          </a:p>
          <a:p>
            <a:endParaRPr lang="cs-CZ" sz="1400" b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Podpořeno grantem z Islandu, Lichtenštejnska a Norska.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Supported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by a grant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from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Iceland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, Liechtenstein and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Norway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1" name="ZoneTexte 8"/>
          <p:cNvSpPr txBox="1">
            <a:spLocks noChangeArrowheads="1"/>
          </p:cNvSpPr>
          <p:nvPr/>
        </p:nvSpPr>
        <p:spPr bwMode="auto">
          <a:xfrm>
            <a:off x="254305" y="1812711"/>
            <a:ext cx="86303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None/>
            </a:pPr>
            <a:r>
              <a:rPr lang="cs-CZ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7/2016 – 4/2017</a:t>
            </a:r>
            <a:endParaRPr lang="fr-FR" sz="1600" b="1" dirty="0">
              <a:solidFill>
                <a:schemeClr val="tx2">
                  <a:lumMod val="60000"/>
                  <a:lumOff val="40000"/>
                </a:schemeClr>
              </a:solidFill>
              <a:latin typeface="Verdana" pitchFamily="34" charset="0"/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2174" y="166182"/>
            <a:ext cx="1653888" cy="118298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479" y="2373085"/>
            <a:ext cx="2597752" cy="194831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83" y="4462187"/>
            <a:ext cx="2607956" cy="195596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4270" y="2373086"/>
            <a:ext cx="2822121" cy="405588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8722" y="2373086"/>
            <a:ext cx="2592058" cy="194404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4430" y="4470891"/>
            <a:ext cx="2596350" cy="194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98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754021" y="395785"/>
            <a:ext cx="956964" cy="777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330505" y="6106887"/>
            <a:ext cx="8630386" cy="41365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endParaRPr lang="cs-CZ" sz="1400" b="1" dirty="0"/>
          </a:p>
          <a:p>
            <a:endParaRPr lang="cs-CZ" sz="14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111" y="6607633"/>
            <a:ext cx="9240884" cy="246888"/>
          </a:xfrm>
          <a:prstGeom prst="rect">
            <a:avLst/>
          </a:prstGeom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254306" y="56554"/>
            <a:ext cx="5477753" cy="129260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Hlas dítěte v náhradní rodinné péči a jak mu naslouchat </a:t>
            </a: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reg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 číslo MGS/A11/2014) </a:t>
            </a:r>
          </a:p>
          <a:p>
            <a:endParaRPr lang="cs-CZ" sz="1400" b="1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Podpořeno grantem z Islandu, Lichtenštejnska a Norska.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Supported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by a grant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from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Iceland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, Liechtenstein and </a:t>
            </a:r>
            <a:r>
              <a:rPr lang="cs-CZ" sz="1400" b="1" dirty="0" err="1">
                <a:solidFill>
                  <a:schemeClr val="bg1">
                    <a:lumMod val="75000"/>
                  </a:schemeClr>
                </a:solidFill>
              </a:rPr>
              <a:t>Norway</a:t>
            </a:r>
            <a:r>
              <a:rPr lang="cs-CZ" sz="1400" b="1" dirty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0" name="ZoneTexte 8"/>
          <p:cNvSpPr txBox="1">
            <a:spLocks noChangeArrowheads="1"/>
          </p:cNvSpPr>
          <p:nvPr/>
        </p:nvSpPr>
        <p:spPr bwMode="auto">
          <a:xfrm>
            <a:off x="254307" y="2521889"/>
            <a:ext cx="637509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cs-CZ" sz="2000" b="1" dirty="0">
                <a:latin typeface="Verdana" pitchFamily="34" charset="0"/>
              </a:rPr>
              <a:t>Aktivity:</a:t>
            </a:r>
          </a:p>
          <a:p>
            <a:r>
              <a:rPr lang="cs-CZ" sz="2000" dirty="0">
                <a:latin typeface="Verdana" pitchFamily="34" charset="0"/>
              </a:rPr>
              <a:t>	- didaktické pomůcky</a:t>
            </a:r>
          </a:p>
          <a:p>
            <a:endParaRPr lang="cs-CZ" sz="2000" dirty="0">
              <a:latin typeface="Verdana" pitchFamily="34" charset="0"/>
            </a:endParaRP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cs-CZ" sz="2000" dirty="0">
                <a:latin typeface="Verdana" pitchFamily="34" charset="0"/>
              </a:rPr>
              <a:t>Věková kategorie 3 – 12 let</a:t>
            </a:r>
          </a:p>
          <a:p>
            <a:pPr lvl="2"/>
            <a:r>
              <a:rPr lang="cs-CZ" sz="2000" dirty="0">
                <a:latin typeface="Verdana" pitchFamily="34" charset="0"/>
              </a:rPr>
              <a:t>	- deskové a karetní hry</a:t>
            </a:r>
          </a:p>
          <a:p>
            <a:pPr lvl="3"/>
            <a:endParaRPr lang="cs-CZ" sz="2000" dirty="0">
              <a:latin typeface="Verdana" pitchFamily="34" charset="0"/>
            </a:endParaRPr>
          </a:p>
          <a:p>
            <a:pPr lvl="3"/>
            <a:endParaRPr lang="cs-CZ" sz="2000" dirty="0">
              <a:latin typeface="Verdana" pitchFamily="34" charset="0"/>
            </a:endParaRPr>
          </a:p>
          <a:p>
            <a:pPr lvl="3"/>
            <a:endParaRPr lang="cs-CZ" sz="2000" dirty="0">
              <a:latin typeface="Verdana" pitchFamily="34" charset="0"/>
            </a:endParaRPr>
          </a:p>
        </p:txBody>
      </p:sp>
      <p:sp>
        <p:nvSpPr>
          <p:cNvPr id="11" name="ZoneTexte 8"/>
          <p:cNvSpPr txBox="1">
            <a:spLocks noChangeArrowheads="1"/>
          </p:cNvSpPr>
          <p:nvPr/>
        </p:nvSpPr>
        <p:spPr bwMode="auto">
          <a:xfrm>
            <a:off x="254305" y="1812711"/>
            <a:ext cx="86303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None/>
            </a:pPr>
            <a:r>
              <a:rPr lang="cs-CZ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fr-FR" sz="1600" b="1" dirty="0">
              <a:solidFill>
                <a:schemeClr val="tx2">
                  <a:lumMod val="60000"/>
                  <a:lumOff val="40000"/>
                </a:schemeClr>
              </a:solidFill>
              <a:latin typeface="Verdana" pitchFamily="34" charset="0"/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2174" y="166182"/>
            <a:ext cx="1653888" cy="118298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885" y="3891451"/>
            <a:ext cx="3543747" cy="25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168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1282</TotalTime>
  <Words>460</Words>
  <Application>Microsoft Office PowerPoint</Application>
  <PresentationFormat>Předvádění na obrazovce (4:3)</PresentationFormat>
  <Paragraphs>118</Paragraphs>
  <Slides>13</Slides>
  <Notes>0</Notes>
  <HiddenSlides>0</HiddenSlides>
  <MMClips>5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13</vt:i4>
      </vt:variant>
    </vt:vector>
  </HeadingPairs>
  <TitlesOfParts>
    <vt:vector size="15" baseType="lpstr">
      <vt:lpstr>Thème Office</vt:lpstr>
      <vt:lpstr>Conception personnalisée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Reducing disparities _x0003_Strengthening relations</dc:title>
  <dc:creator>Utilisateur de Microsoft Office</dc:creator>
  <cp:lastModifiedBy>Šafařík Fridmanská Andrea Mgr. (MPSV)</cp:lastModifiedBy>
  <cp:revision>108</cp:revision>
  <cp:lastPrinted>2016-03-29T13:01:50Z</cp:lastPrinted>
  <dcterms:created xsi:type="dcterms:W3CDTF">2012-01-31T09:44:04Z</dcterms:created>
  <dcterms:modified xsi:type="dcterms:W3CDTF">2017-05-16T14:25:24Z</dcterms:modified>
</cp:coreProperties>
</file>