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96C4-AF42-483C-9872-7B1280530038}" type="datetimeFigureOut">
              <a:rPr lang="cs-CZ" smtClean="0"/>
              <a:t>31.5.2017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2B284C-0CAC-41B3-A062-BCCA1B176B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96C4-AF42-483C-9872-7B1280530038}" type="datetimeFigureOut">
              <a:rPr lang="cs-CZ" smtClean="0"/>
              <a:t>31.5.2017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284C-0CAC-41B3-A062-BCCA1B176B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96C4-AF42-483C-9872-7B1280530038}" type="datetimeFigureOut">
              <a:rPr lang="cs-CZ" smtClean="0"/>
              <a:t>31.5.2017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284C-0CAC-41B3-A062-BCCA1B176B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96C4-AF42-483C-9872-7B1280530038}" type="datetimeFigureOut">
              <a:rPr lang="cs-CZ" smtClean="0"/>
              <a:t>31.5.2017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284C-0CAC-41B3-A062-BCCA1B176B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96C4-AF42-483C-9872-7B1280530038}" type="datetimeFigureOut">
              <a:rPr lang="cs-CZ" smtClean="0"/>
              <a:t>31.5.2017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2B284C-0CAC-41B3-A062-BCCA1B176B7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96C4-AF42-483C-9872-7B1280530038}" type="datetimeFigureOut">
              <a:rPr lang="cs-CZ" smtClean="0"/>
              <a:t>31.5.2017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284C-0CAC-41B3-A062-BCCA1B176B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96C4-AF42-483C-9872-7B1280530038}" type="datetimeFigureOut">
              <a:rPr lang="cs-CZ" smtClean="0"/>
              <a:t>31.5.2017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284C-0CAC-41B3-A062-BCCA1B176B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96C4-AF42-483C-9872-7B1280530038}" type="datetimeFigureOut">
              <a:rPr lang="cs-CZ" smtClean="0"/>
              <a:t>31.5.2017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284C-0CAC-41B3-A062-BCCA1B176B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96C4-AF42-483C-9872-7B1280530038}" type="datetimeFigureOut">
              <a:rPr lang="cs-CZ" smtClean="0"/>
              <a:t>31.5.2017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284C-0CAC-41B3-A062-BCCA1B176B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96C4-AF42-483C-9872-7B1280530038}" type="datetimeFigureOut">
              <a:rPr lang="cs-CZ" smtClean="0"/>
              <a:t>31.5.2017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284C-0CAC-41B3-A062-BCCA1B176B7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96C4-AF42-483C-9872-7B1280530038}" type="datetimeFigureOut">
              <a:rPr lang="cs-CZ" smtClean="0"/>
              <a:t>31.5.2017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2B284C-0CAC-41B3-A062-BCCA1B176B7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85496C4-AF42-483C-9872-7B1280530038}" type="datetimeFigureOut">
              <a:rPr lang="cs-CZ" smtClean="0"/>
              <a:t>31.5.2017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7D2B284C-0CAC-41B3-A062-BCCA1B176B7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icr.cz/html/tz_kvalita_vychovne/flipviewerxpress.html" TargetMode="External"/><Relationship Id="rId2" Type="http://schemas.openxmlformats.org/officeDocument/2006/relationships/hyperlink" Target="http://www.nuv.cz/uploads/pracoviste_pro_certifikace/Analyza_medialniho_obrazu_ustavni_vychovy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rive.google.com/drive/folders/0B347BWIWUuvvcXZpSkJ0emJmR00?usp=sharing" TargetMode="External"/><Relationship Id="rId4" Type="http://schemas.openxmlformats.org/officeDocument/2006/relationships/hyperlink" Target="http://toiler.uiv.cz/rocenka/rocenka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Vteřina poté</a:t>
            </a:r>
            <a:br>
              <a:rPr lang="cs-CZ" dirty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>Participace z pohledu bývalých </a:t>
            </a:r>
            <a:br>
              <a:rPr lang="cs-CZ" sz="2400" dirty="0"/>
            </a:br>
            <a:r>
              <a:rPr lang="cs-CZ" sz="2400" dirty="0">
                <a:solidFill>
                  <a:schemeClr val="tx2"/>
                </a:solidFill>
              </a:rPr>
              <a:t>klientů</a:t>
            </a:r>
            <a:r>
              <a:rPr lang="cs-CZ" sz="2400" dirty="0"/>
              <a:t> ústavních zařízení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červen 2017</a:t>
            </a:r>
          </a:p>
          <a:p>
            <a:r>
              <a:rPr lang="cs-CZ" dirty="0">
                <a:solidFill>
                  <a:srgbClr val="0070C0"/>
                </a:solidFill>
              </a:rPr>
              <a:t>Praha</a:t>
            </a:r>
          </a:p>
        </p:txBody>
      </p:sp>
    </p:spTree>
    <p:extLst>
      <p:ext uri="{BB962C8B-B14F-4D97-AF65-F5344CB8AC3E}">
        <p14:creationId xmlns:p14="http://schemas.microsoft.com/office/powerpoint/2010/main" val="3444072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Vteřina poté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cs-CZ" dirty="0"/>
              <a:t>Sdružuje bývalé a současné </a:t>
            </a:r>
            <a:r>
              <a:rPr lang="cs-CZ" dirty="0">
                <a:solidFill>
                  <a:schemeClr val="tx2"/>
                </a:solidFill>
              </a:rPr>
              <a:t>klienty</a:t>
            </a:r>
            <a:r>
              <a:rPr lang="cs-CZ" dirty="0"/>
              <a:t> ústavní péče</a:t>
            </a:r>
          </a:p>
          <a:p>
            <a:pPr marL="342900" indent="-342900">
              <a:buFontTx/>
              <a:buChar char="-"/>
            </a:pPr>
            <a:r>
              <a:rPr lang="cs-CZ" dirty="0"/>
              <a:t>Prosazuje práva dětí, které žijí mimo rodinu</a:t>
            </a:r>
          </a:p>
          <a:p>
            <a:pPr marL="342900" indent="-342900">
              <a:buFontTx/>
              <a:buChar char="-"/>
            </a:pPr>
            <a:r>
              <a:rPr lang="cs-CZ" dirty="0"/>
              <a:t>Vyjíždí do ústavních zařízení a prosazuje změny na lokální a národní úrovni</a:t>
            </a:r>
          </a:p>
          <a:p>
            <a:pPr marL="342900" indent="-342900">
              <a:buFontTx/>
              <a:buChar char="-"/>
            </a:pPr>
            <a:endParaRPr lang="cs-CZ" dirty="0"/>
          </a:p>
          <a:p>
            <a:pPr marL="342900" indent="-342900">
              <a:buFontTx/>
              <a:buChar char="-"/>
            </a:pPr>
            <a:r>
              <a:rPr lang="cs-CZ" dirty="0"/>
              <a:t>Podílela se na přípravě </a:t>
            </a:r>
            <a:r>
              <a:rPr lang="cs-CZ" dirty="0">
                <a:solidFill>
                  <a:srgbClr val="00B0F0"/>
                </a:solidFill>
              </a:rPr>
              <a:t>Standardů kvality péče o děti</a:t>
            </a:r>
            <a:r>
              <a:rPr lang="cs-CZ" dirty="0"/>
              <a:t> v zařízeních pro výkon ÚV/OV</a:t>
            </a:r>
          </a:p>
          <a:p>
            <a:pPr marL="342900" indent="-342900">
              <a:buFontTx/>
              <a:buChar char="-"/>
            </a:pPr>
            <a:r>
              <a:rPr lang="cs-CZ" dirty="0"/>
              <a:t>Iniciovala </a:t>
            </a:r>
            <a:r>
              <a:rPr lang="cs-CZ" dirty="0">
                <a:solidFill>
                  <a:srgbClr val="00B0F0"/>
                </a:solidFill>
              </a:rPr>
              <a:t>změny v</a:t>
            </a:r>
            <a:r>
              <a:rPr lang="cs-CZ" dirty="0"/>
              <a:t> inspekční činnosti </a:t>
            </a:r>
            <a:r>
              <a:rPr lang="cs-CZ" dirty="0">
                <a:solidFill>
                  <a:srgbClr val="00B0F0"/>
                </a:solidFill>
              </a:rPr>
              <a:t>ČŠI</a:t>
            </a:r>
          </a:p>
          <a:p>
            <a:pPr marL="342900" indent="-342900">
              <a:buFontTx/>
              <a:buChar char="-"/>
            </a:pPr>
            <a:r>
              <a:rPr lang="cs-CZ" dirty="0"/>
              <a:t>Je zastoupena ve vládním </a:t>
            </a:r>
            <a:r>
              <a:rPr lang="cs-CZ" dirty="0">
                <a:solidFill>
                  <a:srgbClr val="00B0F0"/>
                </a:solidFill>
              </a:rPr>
              <a:t>Výboru pro práva dítěte</a:t>
            </a:r>
          </a:p>
          <a:p>
            <a:pPr marL="342900" indent="-34290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875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Děti z ústavů</a:t>
            </a:r>
            <a:br>
              <a:rPr lang="cs-CZ" dirty="0"/>
            </a:br>
            <a:r>
              <a:rPr lang="cs-CZ" dirty="0"/>
              <a:t>v médiích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200" dirty="0"/>
              <a:t>Výzkum NÚV (2016)</a:t>
            </a:r>
          </a:p>
          <a:p>
            <a:endParaRPr lang="cs-CZ" dirty="0"/>
          </a:p>
          <a:p>
            <a:pPr marL="342900" indent="-342900">
              <a:buFontTx/>
              <a:buChar char="-"/>
            </a:pPr>
            <a:r>
              <a:rPr lang="cs-CZ" sz="1800" dirty="0">
                <a:solidFill>
                  <a:srgbClr val="C00000"/>
                </a:solidFill>
              </a:rPr>
              <a:t>Nejvíce byli v textech jmenováni klienti či klientky zařízení ústavní výchovy (201 článků), </a:t>
            </a:r>
            <a:r>
              <a:rPr lang="cs-CZ" sz="1800" dirty="0"/>
              <a:t>dále ředitelé nebo ředitelky zařízení ústavní výchovy (149 článků)</a:t>
            </a:r>
          </a:p>
          <a:p>
            <a:pPr marL="342900" indent="-342900">
              <a:buFontTx/>
              <a:buChar char="-"/>
            </a:pPr>
            <a:r>
              <a:rPr lang="cs-CZ" sz="1800" dirty="0"/>
              <a:t>Ředitelé a ředitelky zařízení byli nejčastěji těmi, kdo byl ve článcích přímo citován. Naopak </a:t>
            </a:r>
            <a:r>
              <a:rPr lang="cs-CZ" sz="1800" dirty="0">
                <a:solidFill>
                  <a:srgbClr val="C00000"/>
                </a:solidFill>
              </a:rPr>
              <a:t>klienti a klientky zařízení se ve většině analyzovaných článků objevili pouze pasivně, píše se tedy o nich, ale není citován jejich pohled na věc.</a:t>
            </a:r>
          </a:p>
          <a:p>
            <a:endParaRPr lang="cs-CZ" dirty="0">
              <a:solidFill>
                <a:srgbClr val="C00000"/>
              </a:solidFill>
            </a:endParaRPr>
          </a:p>
          <a:p>
            <a:r>
              <a:rPr lang="cs-CZ" sz="1900" i="1" dirty="0"/>
              <a:t>„Malý prostor, který dostávají hlasy klientů a klientek, může vytvářet dojem, že nejsou kompetentní k účasti na diskusi o podobě systému ústavní péče, resp. že s nimi veřejnost v této diskusi nepočítá.“</a:t>
            </a:r>
          </a:p>
          <a:p>
            <a:pPr marL="342900" indent="-342900">
              <a:buFontTx/>
              <a:buChar char="-"/>
            </a:pPr>
            <a:endParaRPr lang="cs-CZ" dirty="0">
              <a:solidFill>
                <a:srgbClr val="C00000"/>
              </a:solidFill>
            </a:endParaRPr>
          </a:p>
          <a:p>
            <a:pPr marL="342900" indent="-342900">
              <a:buFontTx/>
              <a:buChar char="-"/>
            </a:pPr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241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Participace </a:t>
            </a:r>
            <a:br>
              <a:rPr lang="cs-CZ" dirty="0"/>
            </a:br>
            <a:r>
              <a:rPr lang="cs-CZ" dirty="0"/>
              <a:t>v ústavech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Tematická zpráva ČŠI a statistika MŠMT</a:t>
            </a:r>
          </a:p>
          <a:p>
            <a:pPr marL="342900" indent="-342900">
              <a:buFontTx/>
              <a:buChar char="-"/>
            </a:pPr>
            <a:r>
              <a:rPr lang="cs-CZ" b="0" dirty="0"/>
              <a:t>průměrná velikost jednoho zařízení: 36 lůžek</a:t>
            </a:r>
          </a:p>
          <a:p>
            <a:pPr marL="800100" lvl="1" indent="-342900">
              <a:buFontTx/>
              <a:buChar char="-"/>
            </a:pPr>
            <a:r>
              <a:rPr lang="cs-CZ" dirty="0"/>
              <a:t>d</a:t>
            </a:r>
            <a:r>
              <a:rPr lang="cs-CZ" b="0" dirty="0"/>
              <a:t>ětský domov</a:t>
            </a:r>
            <a:r>
              <a:rPr lang="cs-CZ" dirty="0"/>
              <a:t>: 35 lůžek</a:t>
            </a:r>
          </a:p>
          <a:p>
            <a:pPr marL="800100" lvl="1" indent="-342900">
              <a:buFontTx/>
              <a:buChar char="-"/>
            </a:pPr>
            <a:r>
              <a:rPr lang="cs-CZ" b="0" dirty="0"/>
              <a:t>dětský domov se školou: 32 lůžek</a:t>
            </a:r>
          </a:p>
          <a:p>
            <a:pPr marL="800100" lvl="1" indent="-342900">
              <a:buFontTx/>
              <a:buChar char="-"/>
            </a:pPr>
            <a:r>
              <a:rPr lang="cs-CZ" dirty="0"/>
              <a:t>výchovný ústav: 43 lůžek (94% dětí bez OV)</a:t>
            </a:r>
          </a:p>
          <a:p>
            <a:pPr marL="800100" lvl="1" indent="-342900">
              <a:buFontTx/>
              <a:buChar char="-"/>
            </a:pPr>
            <a:r>
              <a:rPr lang="cs-CZ" dirty="0"/>
              <a:t>d</a:t>
            </a:r>
            <a:r>
              <a:rPr lang="cs-CZ" b="0" dirty="0"/>
              <a:t>iagnostický ústav: 37 lůžek</a:t>
            </a:r>
          </a:p>
          <a:p>
            <a:pPr marL="800100" lvl="1" indent="-342900">
              <a:buFontTx/>
              <a:buChar char="-"/>
            </a:pPr>
            <a:endParaRPr lang="cs-CZ" b="0" dirty="0"/>
          </a:p>
          <a:p>
            <a:pPr marL="342900" indent="-342900">
              <a:buFontTx/>
              <a:buChar char="-"/>
            </a:pPr>
            <a:r>
              <a:rPr lang="cs-CZ" b="0" dirty="0">
                <a:solidFill>
                  <a:srgbClr val="C00000"/>
                </a:solidFill>
              </a:rPr>
              <a:t>Některá zařízení nemají nastavený systém aktivního zjišťování klimatu ani názorů na jejich činnost ze strany dětí</a:t>
            </a:r>
            <a:r>
              <a:rPr lang="cs-CZ" b="0" dirty="0"/>
              <a:t> a zaměstnanců či osob odpovědných za výchovu dětí. Často je většina aktivit provozována za přítomnosti druhých osob, na </a:t>
            </a:r>
            <a:r>
              <a:rPr lang="cs-CZ" b="0" dirty="0">
                <a:solidFill>
                  <a:srgbClr val="C00000"/>
                </a:solidFill>
              </a:rPr>
              <a:t>principu hromadného zacházení. Skupinové aktivity tedy převládají </a:t>
            </a:r>
            <a:r>
              <a:rPr lang="cs-CZ" b="0" dirty="0"/>
              <a:t>nad těmi individuálními.</a:t>
            </a:r>
          </a:p>
          <a:p>
            <a:pPr marL="342900" indent="-342900">
              <a:buFontTx/>
              <a:buChar char="-"/>
            </a:pPr>
            <a:r>
              <a:rPr lang="cs-CZ" b="0" dirty="0">
                <a:solidFill>
                  <a:srgbClr val="C00000"/>
                </a:solidFill>
              </a:rPr>
              <a:t>36,8 % zařízení má jako svou součást střední školu, kde dominují obory kategorie E (77%)</a:t>
            </a:r>
          </a:p>
          <a:p>
            <a:pPr marL="342900" indent="-342900">
              <a:buFontTx/>
              <a:buChar char="-"/>
            </a:pPr>
            <a:endParaRPr lang="cs-CZ" b="0" dirty="0"/>
          </a:p>
          <a:p>
            <a:pPr marL="342900" indent="-342900">
              <a:buFontTx/>
              <a:buChar char="-"/>
            </a:pPr>
            <a:endParaRPr lang="cs-CZ" b="0" dirty="0"/>
          </a:p>
          <a:p>
            <a:pPr marL="342900" indent="-34290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3757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Participace</a:t>
            </a:r>
            <a:br>
              <a:rPr lang="cs-CZ" dirty="0"/>
            </a:br>
            <a:r>
              <a:rPr lang="cs-CZ" dirty="0"/>
              <a:t>V ústavech (DD)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NTM (2017)</a:t>
            </a:r>
          </a:p>
          <a:p>
            <a:endParaRPr lang="cs-CZ" dirty="0"/>
          </a:p>
          <a:p>
            <a:pPr marL="342900" indent="-342900">
              <a:buFontTx/>
              <a:buChar char="-"/>
            </a:pPr>
            <a:r>
              <a:rPr lang="cs-CZ" dirty="0"/>
              <a:t>28% studuje speciální základní školy </a:t>
            </a:r>
          </a:p>
          <a:p>
            <a:pPr marL="342900" indent="-342900">
              <a:buFontTx/>
              <a:buChar char="-"/>
            </a:pPr>
            <a:r>
              <a:rPr lang="cs-CZ" dirty="0"/>
              <a:t>72% studuje učiliště</a:t>
            </a:r>
          </a:p>
          <a:p>
            <a:pPr marL="342900" indent="-342900">
              <a:buFontTx/>
              <a:buChar char="-"/>
            </a:pPr>
            <a:r>
              <a:rPr lang="cs-CZ" dirty="0"/>
              <a:t>25% navštěvuje některou ze středních škol</a:t>
            </a:r>
          </a:p>
          <a:p>
            <a:pPr marL="342900" indent="-342900">
              <a:buFontTx/>
              <a:buChar char="-"/>
            </a:pPr>
            <a:r>
              <a:rPr lang="cs-CZ" dirty="0"/>
              <a:t>3% studují na gymnáziu</a:t>
            </a:r>
          </a:p>
          <a:p>
            <a:pPr marL="342900" indent="-342900">
              <a:buFontTx/>
              <a:buChar char="-"/>
            </a:pPr>
            <a:r>
              <a:rPr lang="cs-CZ" dirty="0"/>
              <a:t>2% studují buď vyšší odbornou školu, nebo vysokou školu (vysokoškoláků je jen 1,3%)</a:t>
            </a:r>
          </a:p>
          <a:p>
            <a:pPr marL="342900" indent="-34290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9507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cs-CZ" dirty="0">
                <a:solidFill>
                  <a:srgbClr val="C00000"/>
                </a:solidFill>
              </a:rPr>
              <a:t>reflexe situace ze strany veřejných institucí a dospělých je nadále minimální </a:t>
            </a:r>
            <a:r>
              <a:rPr lang="cs-CZ" dirty="0"/>
              <a:t>na všech úrovních a ve všech sférách</a:t>
            </a:r>
          </a:p>
          <a:p>
            <a:r>
              <a:rPr lang="cs-CZ" dirty="0"/>
              <a:t>     </a:t>
            </a:r>
          </a:p>
          <a:p>
            <a:r>
              <a:rPr lang="cs-CZ" sz="2800" dirty="0"/>
              <a:t>          svěřenci, chovanci </a:t>
            </a:r>
            <a:r>
              <a:rPr lang="cs-CZ" sz="2800" dirty="0">
                <a:sym typeface="Wingdings" panose="05000000000000000000" pitchFamily="2" charset="2"/>
              </a:rPr>
              <a:t> </a:t>
            </a:r>
            <a:r>
              <a:rPr lang="cs-CZ" sz="2800" dirty="0"/>
              <a:t>klienti </a:t>
            </a:r>
            <a:r>
              <a:rPr lang="cs-CZ" sz="2800" dirty="0">
                <a:sym typeface="Wingdings" panose="05000000000000000000" pitchFamily="2" charset="2"/>
              </a:rPr>
              <a:t> </a:t>
            </a:r>
            <a:r>
              <a:rPr lang="cs-CZ" sz="3600" dirty="0">
                <a:solidFill>
                  <a:srgbClr val="C00000"/>
                </a:solidFill>
                <a:sym typeface="Wingdings" panose="05000000000000000000" pitchFamily="2" charset="2"/>
              </a:rPr>
              <a:t>?</a:t>
            </a:r>
            <a:endParaRPr lang="cs-CZ" sz="3600" dirty="0">
              <a:solidFill>
                <a:srgbClr val="C00000"/>
              </a:solidFill>
            </a:endParaRPr>
          </a:p>
          <a:p>
            <a:endParaRPr lang="cs-CZ" sz="2400" dirty="0"/>
          </a:p>
          <a:p>
            <a:r>
              <a:rPr lang="cs-CZ" sz="2400" dirty="0"/>
              <a:t>Nástroj změny: </a:t>
            </a:r>
          </a:p>
          <a:p>
            <a:pPr marL="457200" indent="-457200">
              <a:buAutoNum type="arabicPeriod"/>
            </a:pPr>
            <a:r>
              <a:rPr lang="cs-CZ" dirty="0">
                <a:solidFill>
                  <a:srgbClr val="0070C0"/>
                </a:solidFill>
              </a:rPr>
              <a:t>Nezávislý orgán pro ochranu práv dětí</a:t>
            </a:r>
          </a:p>
          <a:p>
            <a:pPr marL="457200" indent="-457200">
              <a:buAutoNum type="arabicPeriod"/>
            </a:pPr>
            <a:r>
              <a:rPr lang="cs-CZ" dirty="0">
                <a:solidFill>
                  <a:srgbClr val="0070C0"/>
                </a:solidFill>
              </a:rPr>
              <a:t>Dialog a jeho podpora</a:t>
            </a:r>
          </a:p>
        </p:txBody>
      </p:sp>
    </p:spTree>
    <p:extLst>
      <p:ext uri="{BB962C8B-B14F-4D97-AF65-F5344CB8AC3E}">
        <p14:creationId xmlns:p14="http://schemas.microsoft.com/office/powerpoint/2010/main" val="906618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dirty="0"/>
          </a:p>
          <a:p>
            <a:pPr algn="ctr"/>
            <a:endParaRPr lang="cs-CZ" dirty="0"/>
          </a:p>
          <a:p>
            <a:pPr algn="ctr"/>
            <a:endParaRPr lang="cs-CZ" dirty="0"/>
          </a:p>
          <a:p>
            <a:pPr algn="ctr"/>
            <a:r>
              <a:rPr lang="cs-CZ" dirty="0"/>
              <a:t>www.vterinapote.cz</a:t>
            </a:r>
          </a:p>
        </p:txBody>
      </p:sp>
    </p:spTree>
    <p:extLst>
      <p:ext uri="{BB962C8B-B14F-4D97-AF65-F5344CB8AC3E}">
        <p14:creationId xmlns:p14="http://schemas.microsoft.com/office/powerpoint/2010/main" val="1875719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Analýza mediálního obrazu ústavní výchovy (2016): </a:t>
            </a:r>
          </a:p>
          <a:p>
            <a:r>
              <a:rPr lang="cs-CZ" b="0" dirty="0">
                <a:hlinkClick r:id="rId2"/>
              </a:rPr>
              <a:t>http://www.nuv.cz/uploads/pracoviste_pro_certifikace/Analyza_medialniho_obrazu_ustavni_vychovy.pdf</a:t>
            </a:r>
            <a:r>
              <a:rPr lang="cs-CZ" b="0" dirty="0"/>
              <a:t> </a:t>
            </a:r>
          </a:p>
          <a:p>
            <a:r>
              <a:rPr lang="cs-CZ" dirty="0" err="1"/>
              <a:t>Tématická</a:t>
            </a:r>
            <a:r>
              <a:rPr lang="cs-CZ" dirty="0"/>
              <a:t> zpráva ČŠI: </a:t>
            </a:r>
            <a:r>
              <a:rPr lang="cs-CZ" b="0" dirty="0">
                <a:hlinkClick r:id="rId3"/>
              </a:rPr>
              <a:t>http://www.csicr.cz/html/tz_kvalita_vychovne/flipviewerxpress.html</a:t>
            </a:r>
            <a:endParaRPr lang="cs-CZ" b="0" dirty="0"/>
          </a:p>
          <a:p>
            <a:r>
              <a:rPr lang="cs-CZ" dirty="0"/>
              <a:t>Statistická ročenka MŠMT: </a:t>
            </a:r>
          </a:p>
          <a:p>
            <a:r>
              <a:rPr lang="cs-CZ" b="0" dirty="0">
                <a:hlinkClick r:id="rId4"/>
              </a:rPr>
              <a:t>http://toiler.uiv.cz/rocenka/rocenka.asp</a:t>
            </a:r>
            <a:r>
              <a:rPr lang="cs-CZ" b="0" dirty="0"/>
              <a:t> </a:t>
            </a:r>
          </a:p>
          <a:p>
            <a:r>
              <a:rPr lang="cs-CZ" dirty="0"/>
              <a:t>Výzkum NTM (2017): </a:t>
            </a:r>
            <a:r>
              <a:rPr lang="cs-CZ" b="0" dirty="0">
                <a:hlinkClick r:id="rId5"/>
              </a:rPr>
              <a:t>https://drive.google.com/drive/folders/0B347BWIWUuvvcXZpSkJ0emJmR00?usp=sharing</a:t>
            </a:r>
            <a:r>
              <a:rPr lang="cs-CZ" b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301451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í">
  <a:themeElements>
    <a:clrScheme name="Základní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Základní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í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326</TotalTime>
  <Words>407</Words>
  <Application>Microsoft Office PowerPoint</Application>
  <PresentationFormat>Předvádění na obrazovce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Základní</vt:lpstr>
      <vt:lpstr>Vteřina poté  Participace z pohledu bývalých  klientů ústavních zařízení</vt:lpstr>
      <vt:lpstr>Vteřina poté</vt:lpstr>
      <vt:lpstr>Děti z ústavů v médiích</vt:lpstr>
      <vt:lpstr>Participace  v ústavech</vt:lpstr>
      <vt:lpstr>Participace V ústavech (DD)</vt:lpstr>
      <vt:lpstr>SHRnutí</vt:lpstr>
      <vt:lpstr>Prezentace aplikace PowerPoint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Vteřina poté Participace z pohledu bývalých  klientů ústavních zařízení</dc:title>
  <dc:creator>Ďorď Michal Bc.</dc:creator>
  <cp:lastModifiedBy>Šafařík Fridmanská Andrea Mgr. (MPSV)</cp:lastModifiedBy>
  <cp:revision>21</cp:revision>
  <dcterms:created xsi:type="dcterms:W3CDTF">2017-05-30T14:38:30Z</dcterms:created>
  <dcterms:modified xsi:type="dcterms:W3CDTF">2017-05-31T10:58:54Z</dcterms:modified>
</cp:coreProperties>
</file>