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10" r:id="rId3"/>
    <p:sldId id="263" r:id="rId4"/>
    <p:sldId id="258" r:id="rId5"/>
    <p:sldId id="278" r:id="rId6"/>
    <p:sldId id="261" r:id="rId7"/>
    <p:sldId id="259" r:id="rId8"/>
    <p:sldId id="260" r:id="rId9"/>
    <p:sldId id="306" r:id="rId10"/>
    <p:sldId id="277" r:id="rId11"/>
    <p:sldId id="307" r:id="rId12"/>
    <p:sldId id="286" r:id="rId13"/>
    <p:sldId id="285" r:id="rId14"/>
    <p:sldId id="300" r:id="rId15"/>
    <p:sldId id="299" r:id="rId16"/>
    <p:sldId id="287" r:id="rId17"/>
    <p:sldId id="308" r:id="rId18"/>
    <p:sldId id="288" r:id="rId19"/>
    <p:sldId id="283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60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13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79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12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6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32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17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65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54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88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75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72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54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67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79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43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05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14C10A-7704-451C-85A8-E2D04CC4CFAE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E71D69-448E-497C-ABAB-FE1242B37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34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Next steps, </a:t>
            </a:r>
            <a:r>
              <a:rPr lang="nl-NL" dirty="0" err="1"/>
              <a:t>compliments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greetings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 Netherlands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err="1"/>
              <a:t>Closing</a:t>
            </a:r>
            <a:r>
              <a:rPr lang="nl-NL" dirty="0"/>
              <a:t> conference Children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Youth</a:t>
            </a:r>
            <a:r>
              <a:rPr lang="nl-NL" dirty="0"/>
              <a:t> at risk,</a:t>
            </a:r>
          </a:p>
          <a:p>
            <a:r>
              <a:rPr lang="nl-NL" dirty="0"/>
              <a:t>Prague 1 </a:t>
            </a:r>
            <a:r>
              <a:rPr lang="nl-NL" dirty="0" err="1"/>
              <a:t>June</a:t>
            </a:r>
            <a:r>
              <a:rPr lang="nl-NL" dirty="0"/>
              <a:t> 2017</a:t>
            </a:r>
          </a:p>
        </p:txBody>
      </p:sp>
      <p:pic>
        <p:nvPicPr>
          <p:cNvPr id="4" name="Afbeelding 3" descr="C:\Users\Jeroen el Hahaoui\Downloads\The Knowledge Factor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800" y="0"/>
            <a:ext cx="2555200" cy="12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50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5091418" cy="1752599"/>
          </a:xfrm>
        </p:spPr>
        <p:txBody>
          <a:bodyPr/>
          <a:lstStyle/>
          <a:p>
            <a:r>
              <a:rPr lang="nl-NL" dirty="0" err="1">
                <a:solidFill>
                  <a:schemeClr val="accent1"/>
                </a:solidFill>
              </a:rPr>
              <a:t>Our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schedule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5" name="Picture 2" descr="C:\Users\Rene de Bot\Pictures\powerpoint materiaal\Road ma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10106" r="7342" b="9751"/>
          <a:stretch/>
        </p:blipFill>
        <p:spPr bwMode="auto">
          <a:xfrm>
            <a:off x="7146011" y="282024"/>
            <a:ext cx="4913906" cy="646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28" y="4916078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How </a:t>
            </a:r>
            <a:r>
              <a:rPr lang="nl-NL" dirty="0" err="1">
                <a:solidFill>
                  <a:schemeClr val="accent1"/>
                </a:solidFill>
              </a:rPr>
              <a:t>to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finds</a:t>
            </a:r>
            <a:r>
              <a:rPr lang="nl-NL" dirty="0">
                <a:solidFill>
                  <a:schemeClr val="accent1"/>
                </a:solidFill>
              </a:rPr>
              <a:t> more foster families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4310" y="914401"/>
            <a:ext cx="10018713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An </a:t>
            </a:r>
            <a:r>
              <a:rPr lang="nl-NL" sz="2800" dirty="0" err="1"/>
              <a:t>unusual</a:t>
            </a:r>
            <a:r>
              <a:rPr lang="nl-NL" sz="2800" dirty="0"/>
              <a:t> </a:t>
            </a:r>
            <a:r>
              <a:rPr lang="nl-NL" sz="2800" dirty="0" err="1"/>
              <a:t>proposal</a:t>
            </a:r>
            <a:r>
              <a:rPr lang="nl-NL" sz="2800" dirty="0"/>
              <a:t>:  </a:t>
            </a:r>
            <a:r>
              <a:rPr lang="nl-NL" sz="2800" dirty="0" err="1"/>
              <a:t>let’s</a:t>
            </a:r>
            <a:r>
              <a:rPr lang="nl-NL" sz="2800" dirty="0"/>
              <a:t> look at the </a:t>
            </a:r>
            <a:r>
              <a:rPr lang="nl-NL" sz="2800" dirty="0" err="1"/>
              <a:t>world</a:t>
            </a:r>
            <a:r>
              <a:rPr lang="nl-NL" sz="2800" dirty="0"/>
              <a:t> of (</a:t>
            </a:r>
            <a:r>
              <a:rPr lang="nl-NL" sz="2800" dirty="0" err="1"/>
              <a:t>inter</a:t>
            </a:r>
            <a:r>
              <a:rPr lang="nl-NL" sz="2800" dirty="0"/>
              <a:t>)country adoption</a:t>
            </a:r>
          </a:p>
        </p:txBody>
      </p:sp>
    </p:spTree>
    <p:extLst>
      <p:ext uri="{BB962C8B-B14F-4D97-AF65-F5344CB8AC3E}">
        <p14:creationId xmlns:p14="http://schemas.microsoft.com/office/powerpoint/2010/main" val="387989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24948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Adoption in the Netherlands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30947" y="2317142"/>
            <a:ext cx="10018713" cy="44573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600" dirty="0"/>
              <a:t>In country adoption: 50  in 2016*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International adoption:       1779  in 1980 </a:t>
            </a:r>
          </a:p>
          <a:p>
            <a:pPr marL="0" indent="0">
              <a:buNone/>
            </a:pPr>
            <a:r>
              <a:rPr lang="nl-NL" sz="3600" dirty="0"/>
              <a:t>						    		          216  in 2016**</a:t>
            </a:r>
          </a:p>
          <a:p>
            <a:pPr marL="0" indent="0">
              <a:buNone/>
            </a:pPr>
            <a:endParaRPr lang="nl-NL" sz="45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900" dirty="0"/>
              <a:t>* </a:t>
            </a:r>
            <a:r>
              <a:rPr lang="nl-NL" sz="2900" dirty="0" err="1"/>
              <a:t>Tolerance</a:t>
            </a:r>
            <a:r>
              <a:rPr lang="nl-NL" sz="2900" dirty="0"/>
              <a:t> </a:t>
            </a:r>
            <a:r>
              <a:rPr lang="nl-NL" sz="2900" dirty="0" err="1"/>
              <a:t>towards</a:t>
            </a:r>
            <a:r>
              <a:rPr lang="nl-NL" sz="2900" dirty="0"/>
              <a:t> single </a:t>
            </a:r>
            <a:r>
              <a:rPr lang="nl-NL" sz="2900" dirty="0" err="1"/>
              <a:t>mothers</a:t>
            </a:r>
            <a:r>
              <a:rPr lang="nl-NL" sz="2900" dirty="0"/>
              <a:t>, anti </a:t>
            </a:r>
            <a:r>
              <a:rPr lang="nl-NL" sz="2900" dirty="0" err="1"/>
              <a:t>conception</a:t>
            </a:r>
            <a:r>
              <a:rPr lang="nl-NL" sz="2900" dirty="0"/>
              <a:t> </a:t>
            </a:r>
            <a:r>
              <a:rPr lang="nl-NL" sz="2900" dirty="0" err="1"/>
              <a:t>and</a:t>
            </a:r>
            <a:r>
              <a:rPr lang="nl-NL" sz="2900" dirty="0"/>
              <a:t> </a:t>
            </a:r>
            <a:r>
              <a:rPr lang="nl-NL" sz="2900" dirty="0" err="1"/>
              <a:t>legal</a:t>
            </a:r>
            <a:r>
              <a:rPr lang="nl-NL" sz="2900" dirty="0"/>
              <a:t> </a:t>
            </a:r>
            <a:r>
              <a:rPr lang="nl-NL" sz="2900" dirty="0" err="1"/>
              <a:t>abortion</a:t>
            </a:r>
            <a:endParaRPr lang="nl-NL" sz="2900" dirty="0"/>
          </a:p>
          <a:p>
            <a:pPr marL="0" indent="0">
              <a:buNone/>
            </a:pPr>
            <a:r>
              <a:rPr lang="nl-NL" sz="2900" dirty="0"/>
              <a:t>**</a:t>
            </a:r>
            <a:r>
              <a:rPr lang="nl-NL" sz="2900" dirty="0" err="1"/>
              <a:t>Scandals</a:t>
            </a:r>
            <a:r>
              <a:rPr lang="nl-NL" sz="2900" dirty="0"/>
              <a:t>, Olympic Games South Korea.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5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151076"/>
            <a:ext cx="10018713" cy="1518698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adoption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4311" y="1669775"/>
            <a:ext cx="10018713" cy="41691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000" dirty="0"/>
              <a:t>Adoption, half adoption, </a:t>
            </a:r>
            <a:r>
              <a:rPr lang="nl-NL" sz="3000" b="1" dirty="0">
                <a:solidFill>
                  <a:schemeClr val="accent1"/>
                </a:solidFill>
              </a:rPr>
              <a:t>open adoption</a:t>
            </a:r>
            <a:r>
              <a:rPr lang="nl-NL" sz="3000" dirty="0"/>
              <a:t>, pre-adoption foster care, incomplete adoption, foster </a:t>
            </a:r>
            <a:r>
              <a:rPr lang="nl-NL" sz="3000" dirty="0" err="1"/>
              <a:t>parents</a:t>
            </a:r>
            <a:r>
              <a:rPr lang="nl-NL" sz="3000" dirty="0"/>
              <a:t> </a:t>
            </a:r>
            <a:r>
              <a:rPr lang="nl-NL" sz="3000" dirty="0" err="1"/>
              <a:t>with</a:t>
            </a:r>
            <a:r>
              <a:rPr lang="nl-NL" sz="3000" dirty="0"/>
              <a:t> </a:t>
            </a:r>
            <a:r>
              <a:rPr lang="nl-NL" sz="3000" dirty="0" err="1"/>
              <a:t>parental</a:t>
            </a:r>
            <a:r>
              <a:rPr lang="nl-NL" sz="3000" dirty="0"/>
              <a:t> </a:t>
            </a:r>
            <a:r>
              <a:rPr lang="nl-NL" sz="3000" dirty="0" err="1"/>
              <a:t>authority</a:t>
            </a:r>
            <a:r>
              <a:rPr lang="nl-NL" sz="3000" dirty="0"/>
              <a:t>, ….. </a:t>
            </a:r>
            <a:r>
              <a:rPr lang="nl-NL" sz="3000" dirty="0" err="1"/>
              <a:t>confusing</a:t>
            </a:r>
            <a:r>
              <a:rPr lang="nl-NL" sz="3000" dirty="0"/>
              <a:t>!</a:t>
            </a:r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000" b="1" dirty="0" err="1">
                <a:solidFill>
                  <a:schemeClr val="accent1"/>
                </a:solidFill>
              </a:rPr>
              <a:t>They</a:t>
            </a:r>
            <a:r>
              <a:rPr lang="nl-NL" sz="3000" b="1" dirty="0">
                <a:solidFill>
                  <a:schemeClr val="accent1"/>
                </a:solidFill>
              </a:rPr>
              <a:t> say:</a:t>
            </a:r>
          </a:p>
          <a:p>
            <a:pPr marL="0" indent="0">
              <a:buNone/>
            </a:pPr>
            <a:r>
              <a:rPr lang="nl-NL" sz="3000" b="1" dirty="0">
                <a:solidFill>
                  <a:schemeClr val="accent1"/>
                </a:solidFill>
              </a:rPr>
              <a:t>Adoption is </a:t>
            </a:r>
            <a:r>
              <a:rPr lang="nl-NL" sz="3000" b="1" u="sng" dirty="0" err="1">
                <a:solidFill>
                  <a:schemeClr val="accent1"/>
                </a:solidFill>
              </a:rPr>
              <a:t>having</a:t>
            </a:r>
            <a:r>
              <a:rPr lang="nl-NL" sz="3000" b="1" dirty="0">
                <a:solidFill>
                  <a:schemeClr val="accent1"/>
                </a:solidFill>
              </a:rPr>
              <a:t> a </a:t>
            </a:r>
            <a:r>
              <a:rPr lang="nl-NL" sz="3000" b="1" dirty="0" err="1">
                <a:solidFill>
                  <a:schemeClr val="accent1"/>
                </a:solidFill>
              </a:rPr>
              <a:t>child</a:t>
            </a:r>
            <a:endParaRPr lang="nl-NL" sz="3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3000" b="1" dirty="0">
                <a:solidFill>
                  <a:schemeClr val="accent1"/>
                </a:solidFill>
              </a:rPr>
              <a:t>Foster care is </a:t>
            </a:r>
            <a:r>
              <a:rPr lang="nl-NL" sz="3000" b="1" u="sng" dirty="0" err="1">
                <a:solidFill>
                  <a:schemeClr val="accent1"/>
                </a:solidFill>
              </a:rPr>
              <a:t>helping</a:t>
            </a:r>
            <a:r>
              <a:rPr lang="nl-NL" sz="3000" b="1" dirty="0">
                <a:solidFill>
                  <a:schemeClr val="accent1"/>
                </a:solidFill>
              </a:rPr>
              <a:t> a </a:t>
            </a:r>
            <a:r>
              <a:rPr lang="nl-NL" sz="3000" b="1" dirty="0" err="1">
                <a:solidFill>
                  <a:schemeClr val="accent1"/>
                </a:solidFill>
              </a:rPr>
              <a:t>child</a:t>
            </a:r>
            <a:endParaRPr lang="nl-NL" sz="30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://ascelin.com/images2/meisjes-haar-kapsels/meisjes-haar-kapsels-89-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5679" r="5916" b="1"/>
          <a:stretch/>
        </p:blipFill>
        <p:spPr bwMode="auto">
          <a:xfrm>
            <a:off x="10034547" y="4150065"/>
            <a:ext cx="2003728" cy="25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103368"/>
            <a:ext cx="10018713" cy="1892409"/>
          </a:xfrm>
        </p:spPr>
        <p:txBody>
          <a:bodyPr/>
          <a:lstStyle/>
          <a:p>
            <a:r>
              <a:rPr lang="nl-NL" dirty="0" err="1">
                <a:solidFill>
                  <a:schemeClr val="accent1"/>
                </a:solidFill>
              </a:rPr>
              <a:t>Rehoming</a:t>
            </a:r>
            <a:r>
              <a:rPr lang="nl-NL" dirty="0">
                <a:solidFill>
                  <a:schemeClr val="accent1"/>
                </a:solidFill>
              </a:rPr>
              <a:t> in the USA: red </a:t>
            </a:r>
            <a:r>
              <a:rPr lang="nl-NL" dirty="0" err="1">
                <a:solidFill>
                  <a:schemeClr val="accent1"/>
                </a:solidFill>
              </a:rPr>
              <a:t>carpet</a:t>
            </a:r>
            <a:r>
              <a:rPr lang="nl-NL" dirty="0">
                <a:solidFill>
                  <a:schemeClr val="accent1"/>
                </a:solidFill>
              </a:rPr>
              <a:t> show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 second hand adoption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6"/>
          <a:stretch/>
        </p:blipFill>
        <p:spPr>
          <a:xfrm>
            <a:off x="7004381" y="3620729"/>
            <a:ext cx="5027026" cy="3124200"/>
          </a:xfrm>
          <a:prstGeom prst="rect">
            <a:avLst/>
          </a:prstGeom>
        </p:spPr>
      </p:pic>
      <p:pic>
        <p:nvPicPr>
          <p:cNvPr id="17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2"/>
          <a:stretch/>
        </p:blipFill>
        <p:spPr>
          <a:xfrm>
            <a:off x="1895743" y="3620729"/>
            <a:ext cx="492865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4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b="5713"/>
          <a:stretch/>
        </p:blipFill>
        <p:spPr>
          <a:xfrm>
            <a:off x="6989197" y="3089852"/>
            <a:ext cx="4996326" cy="3389605"/>
          </a:xfrm>
          <a:prstGeom prst="rect">
            <a:avLst/>
          </a:prstGeom>
        </p:spPr>
      </p:pic>
      <p:pic>
        <p:nvPicPr>
          <p:cNvPr id="9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" b="5035"/>
          <a:stretch/>
        </p:blipFill>
        <p:spPr>
          <a:xfrm>
            <a:off x="1773141" y="3104957"/>
            <a:ext cx="4998822" cy="3374500"/>
          </a:xfrm>
        </p:spPr>
      </p:pic>
    </p:spTree>
    <p:extLst>
      <p:ext uri="{BB962C8B-B14F-4D97-AF65-F5344CB8AC3E}">
        <p14:creationId xmlns:p14="http://schemas.microsoft.com/office/powerpoint/2010/main" val="314928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-159026"/>
            <a:ext cx="10018713" cy="1534603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accent1"/>
                </a:solidFill>
              </a:rPr>
              <a:t>To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compare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4310" y="1900363"/>
            <a:ext cx="10018713" cy="3890838"/>
          </a:xfrm>
        </p:spPr>
        <p:txBody>
          <a:bodyPr>
            <a:normAutofit/>
          </a:bodyPr>
          <a:lstStyle/>
          <a:p>
            <a:r>
              <a:rPr lang="nl-NL" sz="2800" dirty="0" err="1"/>
              <a:t>all</a:t>
            </a:r>
            <a:r>
              <a:rPr lang="nl-NL" sz="2800" dirty="0"/>
              <a:t> foster children have </a:t>
            </a:r>
            <a:r>
              <a:rPr lang="nl-NL" sz="2800" dirty="0" err="1"/>
              <a:t>behavioral</a:t>
            </a:r>
            <a:r>
              <a:rPr lang="nl-NL" sz="2800" dirty="0"/>
              <a:t> </a:t>
            </a:r>
            <a:r>
              <a:rPr lang="nl-NL" sz="2800" dirty="0" err="1"/>
              <a:t>problems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family </a:t>
            </a:r>
            <a:r>
              <a:rPr lang="nl-NL" sz="2800" dirty="0" err="1"/>
              <a:t>contacts</a:t>
            </a:r>
            <a:r>
              <a:rPr lang="nl-NL" sz="2800" dirty="0"/>
              <a:t> are a </a:t>
            </a:r>
            <a:r>
              <a:rPr lang="nl-NL" sz="2800" dirty="0" err="1"/>
              <a:t>problematic</a:t>
            </a:r>
            <a:r>
              <a:rPr lang="nl-NL" sz="2800" dirty="0"/>
              <a:t> </a:t>
            </a:r>
          </a:p>
          <a:p>
            <a:pPr marL="0" indent="0">
              <a:buNone/>
            </a:pPr>
            <a:r>
              <a:rPr lang="nl-NL" sz="2800" dirty="0"/>
              <a:t>    adoption is </a:t>
            </a:r>
            <a:r>
              <a:rPr lang="nl-NL" sz="2800" dirty="0" err="1"/>
              <a:t>about</a:t>
            </a:r>
            <a:r>
              <a:rPr lang="nl-NL" sz="2800" dirty="0"/>
              <a:t> </a:t>
            </a:r>
            <a:r>
              <a:rPr lang="nl-NL" sz="2800" dirty="0" err="1"/>
              <a:t>normal</a:t>
            </a:r>
            <a:r>
              <a:rPr lang="nl-NL" sz="2800" dirty="0"/>
              <a:t> children without these </a:t>
            </a:r>
            <a:r>
              <a:rPr lang="nl-NL" sz="2800" dirty="0" err="1"/>
              <a:t>complications</a:t>
            </a:r>
            <a:r>
              <a:rPr lang="nl-NL" sz="2800" dirty="0"/>
              <a:t> 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 err="1"/>
              <a:t>That’s</a:t>
            </a:r>
            <a:r>
              <a:rPr lang="nl-NL" sz="2800" dirty="0"/>
              <a:t> </a:t>
            </a:r>
            <a:r>
              <a:rPr lang="nl-NL" sz="2800" dirty="0" err="1"/>
              <a:t>why</a:t>
            </a:r>
            <a:r>
              <a:rPr lang="nl-NL" sz="2800" dirty="0"/>
              <a:t> families </a:t>
            </a:r>
            <a:r>
              <a:rPr lang="nl-NL" sz="2800" dirty="0" err="1"/>
              <a:t>who</a:t>
            </a:r>
            <a:r>
              <a:rPr lang="nl-NL" sz="2800" dirty="0"/>
              <a:t> </a:t>
            </a:r>
            <a:r>
              <a:rPr lang="nl-NL" sz="2800" dirty="0" err="1"/>
              <a:t>adopt</a:t>
            </a:r>
            <a:r>
              <a:rPr lang="nl-NL" sz="2800" dirty="0"/>
              <a:t> have </a:t>
            </a:r>
            <a:r>
              <a:rPr lang="nl-NL" sz="2800" dirty="0" err="1"/>
              <a:t>to</a:t>
            </a:r>
            <a:r>
              <a:rPr lang="nl-NL" sz="2800" dirty="0"/>
              <a:t> do </a:t>
            </a:r>
            <a:r>
              <a:rPr lang="nl-NL" sz="2800" dirty="0" err="1"/>
              <a:t>it</a:t>
            </a:r>
            <a:r>
              <a:rPr lang="nl-NL" sz="2800" dirty="0"/>
              <a:t> alle </a:t>
            </a:r>
            <a:r>
              <a:rPr lang="nl-NL" sz="2800" dirty="0" err="1"/>
              <a:t>alone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    </a:t>
            </a:r>
            <a:r>
              <a:rPr lang="nl-NL" sz="2800" dirty="0" err="1"/>
              <a:t>while</a:t>
            </a:r>
            <a:r>
              <a:rPr lang="nl-NL" sz="2800" dirty="0"/>
              <a:t> foster families are </a:t>
            </a:r>
            <a:r>
              <a:rPr lang="nl-NL" sz="2800" dirty="0" err="1"/>
              <a:t>coached</a:t>
            </a:r>
            <a:r>
              <a:rPr lang="nl-NL" sz="2800" dirty="0"/>
              <a:t> </a:t>
            </a:r>
            <a:r>
              <a:rPr lang="nl-NL" sz="2800" dirty="0" err="1"/>
              <a:t>by</a:t>
            </a:r>
            <a:r>
              <a:rPr lang="nl-NL" sz="2800" dirty="0"/>
              <a:t> a social worker.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9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Foster families get </a:t>
            </a:r>
            <a:r>
              <a:rPr lang="nl-NL" sz="2800" dirty="0" err="1"/>
              <a:t>an</a:t>
            </a:r>
            <a:r>
              <a:rPr lang="nl-NL" sz="2800" dirty="0"/>
              <a:t> </a:t>
            </a:r>
            <a:r>
              <a:rPr lang="nl-NL" sz="2800" dirty="0" err="1"/>
              <a:t>allowance</a:t>
            </a:r>
            <a:r>
              <a:rPr lang="nl-NL" sz="2800" dirty="0"/>
              <a:t>/</a:t>
            </a:r>
            <a:r>
              <a:rPr lang="nl-NL" sz="2800" dirty="0" err="1"/>
              <a:t>salary</a:t>
            </a:r>
            <a:r>
              <a:rPr lang="nl-NL" sz="2800" dirty="0"/>
              <a:t>, </a:t>
            </a:r>
          </a:p>
          <a:p>
            <a:pPr marL="0" indent="0">
              <a:buNone/>
            </a:pPr>
            <a:r>
              <a:rPr lang="nl-NL" sz="2800" dirty="0"/>
              <a:t>    </a:t>
            </a:r>
            <a:r>
              <a:rPr lang="nl-NL" sz="2800" dirty="0" err="1"/>
              <a:t>people</a:t>
            </a:r>
            <a:r>
              <a:rPr lang="nl-NL" sz="2800" dirty="0"/>
              <a:t> </a:t>
            </a:r>
            <a:r>
              <a:rPr lang="nl-NL" sz="2800" dirty="0" err="1"/>
              <a:t>who</a:t>
            </a:r>
            <a:r>
              <a:rPr lang="nl-NL" sz="2800" dirty="0"/>
              <a:t> want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adopt</a:t>
            </a:r>
            <a:r>
              <a:rPr lang="nl-NL" sz="2800" dirty="0"/>
              <a:t> (</a:t>
            </a:r>
            <a:r>
              <a:rPr lang="nl-NL" sz="2800" dirty="0" err="1"/>
              <a:t>from</a:t>
            </a:r>
            <a:r>
              <a:rPr lang="nl-NL" sz="2800" dirty="0"/>
              <a:t> </a:t>
            </a:r>
            <a:r>
              <a:rPr lang="nl-NL" sz="2800" dirty="0" err="1"/>
              <a:t>abroad</a:t>
            </a:r>
            <a:r>
              <a:rPr lang="nl-NL" sz="2800" dirty="0"/>
              <a:t>) have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pay</a:t>
            </a:r>
            <a:r>
              <a:rPr lang="nl-NL" sz="2800" dirty="0"/>
              <a:t> a lot of       	money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08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79514"/>
            <a:ext cx="10018713" cy="1367623"/>
          </a:xfrm>
        </p:spPr>
        <p:txBody>
          <a:bodyPr/>
          <a:lstStyle/>
          <a:p>
            <a:r>
              <a:rPr lang="nl-NL" dirty="0" err="1">
                <a:solidFill>
                  <a:schemeClr val="accent1"/>
                </a:solidFill>
              </a:rPr>
              <a:t>Misunderstandings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 err="1"/>
              <a:t>That</a:t>
            </a:r>
            <a:r>
              <a:rPr lang="nl-NL" sz="2800" dirty="0"/>
              <a:t> terrible social worker </a:t>
            </a:r>
            <a:r>
              <a:rPr lang="nl-NL" sz="2800" dirty="0">
                <a:solidFill>
                  <a:schemeClr val="accent1"/>
                </a:solidFill>
              </a:rPr>
              <a:t>or</a:t>
            </a:r>
            <a:r>
              <a:rPr lang="nl-NL" sz="2800" dirty="0"/>
              <a:t> help </a:t>
            </a:r>
            <a:r>
              <a:rPr lang="nl-NL" sz="2800" dirty="0" err="1"/>
              <a:t>and</a:t>
            </a:r>
            <a:r>
              <a:rPr lang="nl-NL" sz="2800" dirty="0"/>
              <a:t> control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That</a:t>
            </a:r>
            <a:r>
              <a:rPr lang="nl-NL" sz="2800" dirty="0"/>
              <a:t> </a:t>
            </a:r>
            <a:r>
              <a:rPr lang="nl-NL" sz="2800" dirty="0" err="1"/>
              <a:t>ungrateful</a:t>
            </a:r>
            <a:r>
              <a:rPr lang="nl-NL" sz="2800" dirty="0"/>
              <a:t> </a:t>
            </a:r>
            <a:r>
              <a:rPr lang="nl-NL" sz="2800" dirty="0" err="1"/>
              <a:t>child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or</a:t>
            </a:r>
            <a:r>
              <a:rPr lang="nl-NL" sz="2800" dirty="0"/>
              <a:t> trauma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Those</a:t>
            </a:r>
            <a:r>
              <a:rPr lang="nl-NL" sz="2800" dirty="0"/>
              <a:t> </a:t>
            </a:r>
            <a:r>
              <a:rPr lang="nl-NL" sz="2800" dirty="0" err="1"/>
              <a:t>unreliable</a:t>
            </a:r>
            <a:r>
              <a:rPr lang="nl-NL" sz="2800" dirty="0"/>
              <a:t> </a:t>
            </a:r>
            <a:r>
              <a:rPr lang="nl-NL" sz="2800" dirty="0" err="1"/>
              <a:t>parents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or</a:t>
            </a:r>
            <a:r>
              <a:rPr lang="nl-NL" sz="2800" dirty="0"/>
              <a:t> life long </a:t>
            </a:r>
            <a:r>
              <a:rPr lang="nl-NL" sz="2800" dirty="0" err="1"/>
              <a:t>loyality</a:t>
            </a:r>
            <a:endParaRPr lang="nl-NL" sz="28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://data1.ibtimes.co.in/en/full/626096/lion-mov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82" y="4142630"/>
            <a:ext cx="3877982" cy="25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9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neigbours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foster care </a:t>
            </a:r>
            <a:r>
              <a:rPr lang="nl-NL" dirty="0" err="1"/>
              <a:t>and</a:t>
            </a:r>
            <a:r>
              <a:rPr lang="nl-NL" dirty="0"/>
              <a:t> adoption??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sz="2800" dirty="0" err="1"/>
              <a:t>Now</a:t>
            </a:r>
            <a:r>
              <a:rPr lang="nl-NL" sz="2800" dirty="0"/>
              <a:t> families </a:t>
            </a:r>
            <a:r>
              <a:rPr lang="nl-NL" sz="2800" dirty="0" err="1"/>
              <a:t>who</a:t>
            </a:r>
            <a:r>
              <a:rPr lang="nl-NL" sz="2800" dirty="0"/>
              <a:t> want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adopt</a:t>
            </a:r>
            <a:r>
              <a:rPr lang="nl-NL" sz="2800" dirty="0"/>
              <a:t> have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wait</a:t>
            </a:r>
            <a:r>
              <a:rPr lang="nl-NL" sz="2800" dirty="0"/>
              <a:t> </a:t>
            </a:r>
            <a:r>
              <a:rPr lang="nl-NL" sz="2800" dirty="0" err="1"/>
              <a:t>very</a:t>
            </a:r>
            <a:r>
              <a:rPr lang="nl-NL" sz="2800" dirty="0"/>
              <a:t> long (</a:t>
            </a:r>
            <a:r>
              <a:rPr lang="nl-NL" sz="2800" dirty="0" err="1"/>
              <a:t>only</a:t>
            </a:r>
            <a:r>
              <a:rPr lang="nl-NL" sz="2800" dirty="0"/>
              <a:t> special needs children are </a:t>
            </a:r>
            <a:r>
              <a:rPr lang="nl-NL" sz="2800" dirty="0" err="1"/>
              <a:t>availble</a:t>
            </a:r>
            <a:r>
              <a:rPr lang="nl-NL" sz="2800" dirty="0"/>
              <a:t>), </a:t>
            </a:r>
            <a:r>
              <a:rPr lang="nl-NL" sz="2800" dirty="0" err="1"/>
              <a:t>while</a:t>
            </a:r>
            <a:r>
              <a:rPr lang="nl-NL" sz="2800" dirty="0"/>
              <a:t> foster care </a:t>
            </a:r>
            <a:r>
              <a:rPr lang="nl-NL" sz="2800" dirty="0" err="1"/>
              <a:t>agencies</a:t>
            </a:r>
            <a:r>
              <a:rPr lang="nl-NL" sz="2800" dirty="0"/>
              <a:t> </a:t>
            </a:r>
            <a:r>
              <a:rPr lang="nl-NL" sz="2800" dirty="0" err="1"/>
              <a:t>urgently</a:t>
            </a:r>
            <a:r>
              <a:rPr lang="nl-NL" sz="2800" dirty="0"/>
              <a:t> </a:t>
            </a:r>
            <a:r>
              <a:rPr lang="nl-NL" sz="2800" dirty="0" err="1"/>
              <a:t>need</a:t>
            </a:r>
            <a:r>
              <a:rPr lang="nl-NL" sz="2800" dirty="0"/>
              <a:t> new families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800" dirty="0"/>
              <a:t>My mission is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bring</a:t>
            </a:r>
            <a:r>
              <a:rPr lang="nl-NL" sz="2800" dirty="0"/>
              <a:t> these </a:t>
            </a:r>
            <a:r>
              <a:rPr lang="nl-NL" sz="2800" dirty="0" err="1"/>
              <a:t>two</a:t>
            </a:r>
            <a:r>
              <a:rPr lang="nl-NL" sz="2800" dirty="0"/>
              <a:t> </a:t>
            </a:r>
            <a:r>
              <a:rPr lang="nl-NL" sz="2800" dirty="0" err="1"/>
              <a:t>worlds</a:t>
            </a:r>
            <a:r>
              <a:rPr lang="nl-NL" sz="2800" dirty="0"/>
              <a:t> </a:t>
            </a:r>
            <a:r>
              <a:rPr lang="nl-NL" sz="2800" dirty="0" err="1"/>
              <a:t>together</a:t>
            </a:r>
            <a:r>
              <a:rPr lang="nl-NL" sz="2800" dirty="0"/>
              <a:t>: start </a:t>
            </a:r>
            <a:r>
              <a:rPr lang="nl-NL" sz="2800" dirty="0" err="1"/>
              <a:t>with</a:t>
            </a:r>
            <a:r>
              <a:rPr lang="nl-NL" sz="2800" dirty="0"/>
              <a:t> joint information meetings. Both is </a:t>
            </a:r>
            <a:r>
              <a:rPr lang="nl-NL" sz="2800" dirty="0" err="1"/>
              <a:t>about</a:t>
            </a:r>
            <a:r>
              <a:rPr lang="nl-NL" sz="2800" dirty="0"/>
              <a:t> “</a:t>
            </a:r>
            <a:r>
              <a:rPr lang="nl-NL" sz="2800" dirty="0" err="1">
                <a:solidFill>
                  <a:srgbClr val="C00000"/>
                </a:solidFill>
              </a:rPr>
              <a:t>someone</a:t>
            </a:r>
            <a:r>
              <a:rPr lang="nl-NL" sz="2800" dirty="0">
                <a:solidFill>
                  <a:srgbClr val="C00000"/>
                </a:solidFill>
              </a:rPr>
              <a:t> </a:t>
            </a:r>
            <a:r>
              <a:rPr lang="nl-NL" sz="2800" dirty="0" err="1">
                <a:solidFill>
                  <a:srgbClr val="C00000"/>
                </a:solidFill>
              </a:rPr>
              <a:t>else’s</a:t>
            </a:r>
            <a:r>
              <a:rPr lang="nl-NL" sz="2800" dirty="0">
                <a:solidFill>
                  <a:srgbClr val="C00000"/>
                </a:solidFill>
              </a:rPr>
              <a:t> </a:t>
            </a:r>
            <a:r>
              <a:rPr lang="nl-NL" sz="2800" dirty="0" err="1">
                <a:solidFill>
                  <a:srgbClr val="C00000"/>
                </a:solidFill>
              </a:rPr>
              <a:t>child</a:t>
            </a:r>
            <a:r>
              <a:rPr lang="nl-NL" sz="2800" dirty="0"/>
              <a:t>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38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05348"/>
          </a:xfrm>
        </p:spPr>
        <p:txBody>
          <a:bodyPr/>
          <a:lstStyle/>
          <a:p>
            <a:r>
              <a:rPr lang="nl-NL" dirty="0" err="1">
                <a:solidFill>
                  <a:srgbClr val="C00000"/>
                </a:solidFill>
              </a:rPr>
              <a:t>Did</a:t>
            </a:r>
            <a:r>
              <a:rPr lang="nl-NL" dirty="0">
                <a:solidFill>
                  <a:srgbClr val="C00000"/>
                </a:solidFill>
              </a:rPr>
              <a:t> we meet </a:t>
            </a:r>
            <a:r>
              <a:rPr lang="nl-NL" dirty="0" err="1">
                <a:solidFill>
                  <a:srgbClr val="C00000"/>
                </a:solidFill>
              </a:rPr>
              <a:t>before</a:t>
            </a:r>
            <a:r>
              <a:rPr lang="nl-NL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Friendship</a:t>
            </a:r>
            <a:r>
              <a:rPr lang="nl-NL" dirty="0"/>
              <a:t> Brielle – </a:t>
            </a:r>
            <a:r>
              <a:rPr lang="nl-NL" dirty="0" err="1"/>
              <a:t>Havlickuv</a:t>
            </a:r>
            <a:r>
              <a:rPr lang="nl-NL" dirty="0"/>
              <a:t> Brod</a:t>
            </a:r>
          </a:p>
          <a:p>
            <a:r>
              <a:rPr lang="nl-NL" dirty="0"/>
              <a:t>2 conferences</a:t>
            </a:r>
          </a:p>
          <a:p>
            <a:r>
              <a:rPr lang="nl-NL" dirty="0"/>
              <a:t>2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visits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68" y="3693870"/>
            <a:ext cx="3931981" cy="2881452"/>
          </a:xfrm>
          <a:prstGeom prst="rect">
            <a:avLst/>
          </a:prstGeom>
        </p:spPr>
      </p:pic>
      <p:pic>
        <p:nvPicPr>
          <p:cNvPr id="5" name="Picture 3" descr="C:\Users\moniquest\AppData\Local\Microsoft\Windows\Temporary Internet Files\Content.Outlook\GN36JA0L\FJP logo p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147" y="5077834"/>
            <a:ext cx="1384895" cy="14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3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192696"/>
          </a:xfrm>
        </p:spPr>
        <p:txBody>
          <a:bodyPr/>
          <a:lstStyle/>
          <a:p>
            <a:r>
              <a:rPr lang="nl-NL" dirty="0" err="1">
                <a:solidFill>
                  <a:schemeClr val="accent1"/>
                </a:solidFill>
              </a:rPr>
              <a:t>so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4310" y="1351723"/>
            <a:ext cx="10018713" cy="4439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 err="1"/>
              <a:t>Compliments</a:t>
            </a:r>
            <a:r>
              <a:rPr lang="nl-NL" sz="2800" dirty="0"/>
              <a:t> for </a:t>
            </a:r>
            <a:r>
              <a:rPr lang="nl-NL" sz="2800" dirty="0" err="1"/>
              <a:t>all</a:t>
            </a:r>
            <a:r>
              <a:rPr lang="nl-NL" sz="2800" dirty="0"/>
              <a:t> </a:t>
            </a:r>
            <a:r>
              <a:rPr lang="nl-NL" sz="2800" dirty="0" err="1"/>
              <a:t>that</a:t>
            </a:r>
            <a:r>
              <a:rPr lang="nl-NL" sz="2800" dirty="0"/>
              <a:t> </a:t>
            </a:r>
            <a:r>
              <a:rPr lang="nl-NL" sz="2800" dirty="0" err="1"/>
              <a:t>you</a:t>
            </a:r>
            <a:r>
              <a:rPr lang="nl-NL" sz="2800" dirty="0"/>
              <a:t> </a:t>
            </a:r>
            <a:r>
              <a:rPr lang="nl-NL" sz="2800" dirty="0" err="1"/>
              <a:t>reached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Foster care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residential</a:t>
            </a:r>
            <a:r>
              <a:rPr lang="nl-NL" sz="2800" dirty="0"/>
              <a:t> care are no </a:t>
            </a:r>
            <a:r>
              <a:rPr lang="nl-NL" sz="2800" dirty="0" err="1"/>
              <a:t>ennemies</a:t>
            </a:r>
            <a:r>
              <a:rPr lang="nl-NL" sz="2800" dirty="0"/>
              <a:t>, </a:t>
            </a:r>
            <a:r>
              <a:rPr lang="nl-NL" sz="2800" dirty="0" err="1"/>
              <a:t>not</a:t>
            </a:r>
            <a:r>
              <a:rPr lang="nl-NL" sz="2800" dirty="0"/>
              <a:t> </a:t>
            </a:r>
            <a:r>
              <a:rPr lang="nl-NL" sz="2800" dirty="0" err="1"/>
              <a:t>all</a:t>
            </a:r>
            <a:r>
              <a:rPr lang="nl-NL" sz="2800" dirty="0"/>
              <a:t> children </a:t>
            </a:r>
            <a:r>
              <a:rPr lang="nl-NL" sz="2800" dirty="0" err="1"/>
              <a:t>can</a:t>
            </a:r>
            <a:r>
              <a:rPr lang="nl-NL" sz="2800" dirty="0"/>
              <a:t> live in a family</a:t>
            </a:r>
          </a:p>
          <a:p>
            <a:pPr marL="0" indent="0">
              <a:buNone/>
            </a:pPr>
            <a:r>
              <a:rPr lang="nl-NL" sz="2800" dirty="0" err="1"/>
              <a:t>don’t</a:t>
            </a:r>
            <a:r>
              <a:rPr lang="nl-NL" sz="2800" dirty="0"/>
              <a:t> take over </a:t>
            </a:r>
            <a:r>
              <a:rPr lang="nl-NL" sz="2800" dirty="0" err="1"/>
              <a:t>all</a:t>
            </a:r>
            <a:r>
              <a:rPr lang="nl-NL" sz="2800" dirty="0"/>
              <a:t> </a:t>
            </a:r>
            <a:r>
              <a:rPr lang="nl-NL" sz="2800" dirty="0" err="1"/>
              <a:t>responsibilies</a:t>
            </a:r>
            <a:r>
              <a:rPr lang="nl-NL" sz="2800" dirty="0"/>
              <a:t>: “</a:t>
            </a:r>
            <a:r>
              <a:rPr lang="nl-NL" sz="2800" dirty="0" err="1"/>
              <a:t>parents</a:t>
            </a:r>
            <a:r>
              <a:rPr lang="nl-NL" sz="2800" dirty="0"/>
              <a:t> </a:t>
            </a:r>
            <a:r>
              <a:rPr lang="nl-NL" sz="2800" dirty="0" err="1"/>
              <a:t>how</a:t>
            </a:r>
            <a:r>
              <a:rPr lang="nl-NL" sz="2800" dirty="0"/>
              <a:t> </a:t>
            </a:r>
            <a:r>
              <a:rPr lang="nl-NL" sz="2800" dirty="0" err="1"/>
              <a:t>will</a:t>
            </a:r>
            <a:r>
              <a:rPr lang="nl-NL" sz="2800" dirty="0"/>
              <a:t> </a:t>
            </a:r>
            <a:r>
              <a:rPr lang="nl-NL" sz="2800" dirty="0" err="1"/>
              <a:t>you</a:t>
            </a:r>
            <a:r>
              <a:rPr lang="nl-NL" sz="2800" dirty="0"/>
              <a:t> </a:t>
            </a:r>
            <a:r>
              <a:rPr lang="nl-NL" sz="2800" dirty="0" err="1"/>
              <a:t>solve</a:t>
            </a:r>
            <a:r>
              <a:rPr lang="nl-NL" sz="2800" dirty="0"/>
              <a:t> </a:t>
            </a:r>
            <a:r>
              <a:rPr lang="nl-NL" sz="2800" dirty="0" err="1"/>
              <a:t>your</a:t>
            </a:r>
            <a:r>
              <a:rPr lang="nl-NL" sz="2800" dirty="0"/>
              <a:t> </a:t>
            </a:r>
            <a:r>
              <a:rPr lang="nl-NL" sz="2800" dirty="0" err="1"/>
              <a:t>problems</a:t>
            </a:r>
            <a:r>
              <a:rPr lang="nl-NL" sz="2800" dirty="0"/>
              <a:t>”</a:t>
            </a:r>
          </a:p>
          <a:p>
            <a:pPr marL="0" indent="0">
              <a:buNone/>
            </a:pPr>
            <a:r>
              <a:rPr lang="nl-NL" sz="2800" dirty="0" err="1"/>
              <a:t>Bring</a:t>
            </a:r>
            <a:r>
              <a:rPr lang="nl-NL" sz="2800" dirty="0"/>
              <a:t> the </a:t>
            </a:r>
            <a:r>
              <a:rPr lang="nl-NL" sz="2800" dirty="0" err="1"/>
              <a:t>world</a:t>
            </a:r>
            <a:r>
              <a:rPr lang="nl-NL" sz="2800" dirty="0"/>
              <a:t> of foster care </a:t>
            </a:r>
            <a:r>
              <a:rPr lang="nl-NL" sz="2800" dirty="0" err="1"/>
              <a:t>and</a:t>
            </a:r>
            <a:r>
              <a:rPr lang="nl-NL" sz="2800" dirty="0"/>
              <a:t> adoption </a:t>
            </a:r>
            <a:r>
              <a:rPr lang="nl-NL" sz="2800" dirty="0" err="1"/>
              <a:t>together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Go on </a:t>
            </a:r>
            <a:r>
              <a:rPr lang="nl-NL" sz="2800" dirty="0" err="1"/>
              <a:t>with</a:t>
            </a:r>
            <a:r>
              <a:rPr lang="nl-NL" sz="2800"/>
              <a:t> the </a:t>
            </a:r>
            <a:r>
              <a:rPr lang="nl-NL" sz="2800" dirty="0"/>
              <a:t>Christmas trees</a:t>
            </a:r>
          </a:p>
          <a:p>
            <a:pPr marL="0" indent="0">
              <a:buNone/>
            </a:pP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watch</a:t>
            </a:r>
            <a:r>
              <a:rPr lang="nl-NL" sz="2800" dirty="0"/>
              <a:t> </a:t>
            </a:r>
            <a:r>
              <a:rPr lang="nl-NL" sz="2800" b="1" dirty="0">
                <a:solidFill>
                  <a:schemeClr val="accent1"/>
                </a:solidFill>
              </a:rPr>
              <a:t>LION</a:t>
            </a:r>
          </a:p>
        </p:txBody>
      </p:sp>
    </p:spTree>
    <p:extLst>
      <p:ext uri="{BB962C8B-B14F-4D97-AF65-F5344CB8AC3E}">
        <p14:creationId xmlns:p14="http://schemas.microsoft.com/office/powerpoint/2010/main" val="1568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600" b="1" dirty="0"/>
              <a:t>Contact: r.de.bot@theknowledgefactory.nl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C:\Users\Jeroen el Hahaoui\Downloads\The Knowledge Factor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817" y="100814"/>
            <a:ext cx="4013878" cy="256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49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71562"/>
            <a:ext cx="10018713" cy="1773141"/>
          </a:xfrm>
        </p:spPr>
        <p:txBody>
          <a:bodyPr/>
          <a:lstStyle/>
          <a:p>
            <a:pPr>
              <a:defRPr/>
            </a:pPr>
            <a:r>
              <a:rPr lang="nl-NL" dirty="0" err="1">
                <a:solidFill>
                  <a:schemeClr val="accent1"/>
                </a:solidFill>
              </a:rPr>
              <a:t>Number</a:t>
            </a:r>
            <a:r>
              <a:rPr lang="nl-NL" dirty="0">
                <a:solidFill>
                  <a:schemeClr val="accent1"/>
                </a:solidFill>
              </a:rPr>
              <a:t> of foster children</a:t>
            </a:r>
          </a:p>
        </p:txBody>
      </p:sp>
      <p:pic>
        <p:nvPicPr>
          <p:cNvPr id="6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77" t="39714" r="4580" b="18260"/>
          <a:stretch/>
        </p:blipFill>
        <p:spPr>
          <a:xfrm>
            <a:off x="3496960" y="2138901"/>
            <a:ext cx="8505723" cy="4540693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a new </a:t>
            </a:r>
            <a:r>
              <a:rPr lang="nl-NL" dirty="0" err="1">
                <a:solidFill>
                  <a:schemeClr val="accent1"/>
                </a:solidFill>
              </a:rPr>
              <a:t>orientation</a:t>
            </a:r>
            <a:r>
              <a:rPr lang="nl-NL" dirty="0">
                <a:solidFill>
                  <a:schemeClr val="accent1"/>
                </a:solidFill>
              </a:rPr>
              <a:t>: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 err="1">
                <a:solidFill>
                  <a:schemeClr val="accent1"/>
                </a:solidFill>
              </a:rPr>
              <a:t>from</a:t>
            </a:r>
            <a:r>
              <a:rPr lang="nl-NL" dirty="0">
                <a:solidFill>
                  <a:schemeClr val="accent1"/>
                </a:solidFill>
              </a:rPr>
              <a:t> welfare state </a:t>
            </a:r>
            <a:r>
              <a:rPr lang="nl-NL" dirty="0" err="1">
                <a:solidFill>
                  <a:schemeClr val="accent1"/>
                </a:solidFill>
              </a:rPr>
              <a:t>to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participation</a:t>
            </a:r>
            <a:r>
              <a:rPr lang="nl-NL" dirty="0">
                <a:solidFill>
                  <a:schemeClr val="accent1"/>
                </a:solidFill>
              </a:rPr>
              <a:t> society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4310" y="1877961"/>
            <a:ext cx="10018713" cy="3913239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sz="2800" dirty="0">
                <a:solidFill>
                  <a:srgbClr val="FF0000"/>
                </a:solidFill>
              </a:rPr>
              <a:t>Old/</a:t>
            </a:r>
            <a:r>
              <a:rPr lang="nl-NL" sz="2800" dirty="0" err="1">
                <a:solidFill>
                  <a:srgbClr val="FF0000"/>
                </a:solidFill>
              </a:rPr>
              <a:t>passive</a:t>
            </a:r>
            <a:r>
              <a:rPr lang="nl-NL" sz="2800" dirty="0">
                <a:solidFill>
                  <a:srgbClr val="FF0000"/>
                </a:solidFill>
              </a:rPr>
              <a:t>: </a:t>
            </a:r>
            <a:r>
              <a:rPr lang="nl-NL" sz="2800" dirty="0"/>
              <a:t>the </a:t>
            </a:r>
            <a:r>
              <a:rPr lang="nl-NL" sz="2800" dirty="0" err="1"/>
              <a:t>client</a:t>
            </a:r>
            <a:r>
              <a:rPr lang="nl-NL" sz="2800" dirty="0"/>
              <a:t> as customer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>
                <a:solidFill>
                  <a:srgbClr val="FF0000"/>
                </a:solidFill>
              </a:rPr>
              <a:t>New/</a:t>
            </a:r>
            <a:r>
              <a:rPr lang="nl-NL" sz="2800" dirty="0" err="1">
                <a:solidFill>
                  <a:srgbClr val="FF0000"/>
                </a:solidFill>
              </a:rPr>
              <a:t>activating</a:t>
            </a:r>
            <a:r>
              <a:rPr lang="nl-NL" sz="2800" dirty="0">
                <a:solidFill>
                  <a:srgbClr val="FF0000"/>
                </a:solidFill>
              </a:rPr>
              <a:t>:</a:t>
            </a:r>
            <a:r>
              <a:rPr lang="nl-NL" sz="2800" dirty="0"/>
              <a:t> </a:t>
            </a:r>
            <a:r>
              <a:rPr lang="nl-NL" sz="2800" dirty="0" err="1"/>
              <a:t>how</a:t>
            </a:r>
            <a:r>
              <a:rPr lang="nl-NL" sz="2800" dirty="0"/>
              <a:t> are </a:t>
            </a:r>
            <a:r>
              <a:rPr lang="nl-NL" sz="2800" dirty="0" err="1"/>
              <a:t>you</a:t>
            </a:r>
            <a:r>
              <a:rPr lang="nl-NL" sz="2800" dirty="0"/>
              <a:t> </a:t>
            </a:r>
            <a:r>
              <a:rPr lang="nl-NL" sz="2800" dirty="0" err="1"/>
              <a:t>gonna</a:t>
            </a:r>
            <a:r>
              <a:rPr lang="nl-NL" sz="2800" dirty="0"/>
              <a:t> </a:t>
            </a:r>
            <a:r>
              <a:rPr lang="nl-NL" sz="2800" dirty="0" err="1"/>
              <a:t>solve</a:t>
            </a:r>
            <a:r>
              <a:rPr lang="nl-NL" sz="2800" dirty="0"/>
              <a:t> </a:t>
            </a:r>
            <a:r>
              <a:rPr lang="nl-NL" sz="2800" dirty="0" err="1"/>
              <a:t>your</a:t>
            </a:r>
            <a:r>
              <a:rPr lang="nl-NL" sz="2800" dirty="0"/>
              <a:t> </a:t>
            </a:r>
            <a:r>
              <a:rPr lang="nl-NL" sz="2800" dirty="0" err="1"/>
              <a:t>own</a:t>
            </a:r>
            <a:r>
              <a:rPr lang="nl-NL" sz="2800" dirty="0"/>
              <a:t> </a:t>
            </a:r>
            <a:r>
              <a:rPr lang="nl-NL" sz="2800" dirty="0" err="1"/>
              <a:t>problem</a:t>
            </a:r>
            <a:r>
              <a:rPr lang="nl-NL" sz="2800" dirty="0"/>
              <a:t>?</a:t>
            </a:r>
          </a:p>
          <a:p>
            <a:pPr marL="0" indent="0">
              <a:buNone/>
            </a:pPr>
            <a:r>
              <a:rPr lang="nl-NL" sz="1600" dirty="0"/>
              <a:t>       (Stephen </a:t>
            </a:r>
            <a:r>
              <a:rPr lang="nl-NL" sz="1600" dirty="0" err="1"/>
              <a:t>Covey</a:t>
            </a:r>
            <a:r>
              <a:rPr lang="nl-NL" sz="1600" dirty="0"/>
              <a:t>: personal </a:t>
            </a:r>
            <a:r>
              <a:rPr lang="nl-NL" sz="1600" dirty="0" err="1"/>
              <a:t>leadership</a:t>
            </a:r>
            <a:r>
              <a:rPr lang="nl-NL" sz="1600" dirty="0"/>
              <a:t>).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1" b="19274"/>
          <a:stretch/>
        </p:blipFill>
        <p:spPr>
          <a:xfrm>
            <a:off x="10395922" y="4621161"/>
            <a:ext cx="1724025" cy="21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The </a:t>
            </a:r>
            <a:r>
              <a:rPr lang="nl-NL" dirty="0" err="1">
                <a:solidFill>
                  <a:schemeClr val="accent1"/>
                </a:solidFill>
              </a:rPr>
              <a:t>kitchen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table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conversation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3" name="Picture 2" descr="http://www.groenlinkspvda-leusden.nl/wp-content/uploads/keuk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16" y="3900920"/>
            <a:ext cx="4186148" cy="27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arm4.staticflickr.com/3088/3200891513_75631239a5_z.jpg?zz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"/>
          <a:stretch/>
        </p:blipFill>
        <p:spPr bwMode="auto">
          <a:xfrm>
            <a:off x="7519834" y="3886215"/>
            <a:ext cx="4505018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54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103368"/>
            <a:ext cx="10018713" cy="1653872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The polka dot </a:t>
            </a:r>
            <a:r>
              <a:rPr lang="nl-NL" dirty="0" err="1">
                <a:solidFill>
                  <a:schemeClr val="accent1"/>
                </a:solidFill>
              </a:rPr>
              <a:t>schedule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family</a:t>
            </a:r>
          </a:p>
          <a:p>
            <a:pPr marL="0" indent="0">
              <a:buNone/>
            </a:pPr>
            <a:r>
              <a:rPr lang="nl-NL" sz="2800" dirty="0" err="1"/>
              <a:t>friends</a:t>
            </a:r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neigbours</a:t>
            </a:r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church</a:t>
            </a:r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sportsclub</a:t>
            </a:r>
            <a:r>
              <a:rPr lang="nl-NL" sz="2800" dirty="0"/>
              <a:t>.</a:t>
            </a:r>
          </a:p>
        </p:txBody>
      </p:sp>
      <p:pic>
        <p:nvPicPr>
          <p:cNvPr id="4" name="Tijdelijke aanduiding voor inhoud 3" descr="SCAN0001"/>
          <p:cNvPicPr>
            <a:picLocks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13029" r="4986" b="10260"/>
          <a:stretch/>
        </p:blipFill>
        <p:spPr bwMode="auto">
          <a:xfrm>
            <a:off x="7052807" y="1868557"/>
            <a:ext cx="4969565" cy="48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New </a:t>
            </a:r>
            <a:r>
              <a:rPr lang="nl-NL" dirty="0" err="1">
                <a:solidFill>
                  <a:schemeClr val="accent1"/>
                </a:solidFill>
              </a:rPr>
              <a:t>role</a:t>
            </a:r>
            <a:r>
              <a:rPr lang="nl-NL" dirty="0">
                <a:solidFill>
                  <a:schemeClr val="accent1"/>
                </a:solidFill>
              </a:rPr>
              <a:t> of the social worker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4310" y="2154803"/>
            <a:ext cx="10018713" cy="36363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u="sng" dirty="0">
                <a:solidFill>
                  <a:srgbClr val="FF0000"/>
                </a:solidFill>
              </a:rPr>
              <a:t>Network :</a:t>
            </a:r>
            <a:r>
              <a:rPr lang="nl-NL" sz="2800" dirty="0">
                <a:solidFill>
                  <a:srgbClr val="FF0000"/>
                </a:solidFill>
              </a:rPr>
              <a:t>	</a:t>
            </a:r>
            <a:r>
              <a:rPr lang="nl-NL" sz="2800" dirty="0" err="1"/>
              <a:t>descibe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				</a:t>
            </a:r>
            <a:r>
              <a:rPr lang="nl-NL" sz="2800" dirty="0" err="1"/>
              <a:t>repair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				</a:t>
            </a:r>
            <a:r>
              <a:rPr lang="nl-NL" sz="2800" dirty="0" err="1"/>
              <a:t>activate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								Family </a:t>
            </a:r>
            <a:r>
              <a:rPr lang="nl-NL" sz="2800" dirty="0" err="1"/>
              <a:t>group</a:t>
            </a:r>
            <a:r>
              <a:rPr lang="nl-NL" sz="2800" dirty="0"/>
              <a:t> conference</a:t>
            </a:r>
          </a:p>
          <a:p>
            <a:pPr marL="0" indent="0">
              <a:buNone/>
            </a:pPr>
            <a:r>
              <a:rPr lang="nl-NL" sz="2800" dirty="0"/>
              <a:t>								Kinship care (is no second </a:t>
            </a:r>
            <a:r>
              <a:rPr lang="nl-NL" sz="2800" dirty="0" err="1"/>
              <a:t>choice</a:t>
            </a:r>
            <a:r>
              <a:rPr lang="nl-NL" sz="2800" dirty="0"/>
              <a:t>)</a:t>
            </a:r>
          </a:p>
          <a:p>
            <a:pPr marL="0" indent="0">
              <a:buNone/>
            </a:pPr>
            <a:r>
              <a:rPr lang="nl-NL" sz="2800" dirty="0"/>
              <a:t>								“</a:t>
            </a:r>
            <a:r>
              <a:rPr lang="nl-NL" sz="2800" dirty="0" err="1"/>
              <a:t>Good</a:t>
            </a:r>
            <a:r>
              <a:rPr lang="nl-NL" sz="2800" dirty="0"/>
              <a:t> </a:t>
            </a:r>
            <a:r>
              <a:rPr lang="nl-NL" sz="2800" dirty="0" err="1"/>
              <a:t>enough</a:t>
            </a:r>
            <a:r>
              <a:rPr lang="nl-NL" sz="2800" dirty="0"/>
              <a:t>” </a:t>
            </a:r>
            <a:r>
              <a:rPr lang="nl-NL" sz="2800" dirty="0" err="1"/>
              <a:t>parents</a:t>
            </a:r>
            <a:r>
              <a:rPr lang="nl-N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04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accent1"/>
                </a:solidFill>
              </a:rPr>
              <a:t>working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with</a:t>
            </a:r>
            <a:r>
              <a:rPr lang="nl-NL" dirty="0">
                <a:solidFill>
                  <a:schemeClr val="accent1"/>
                </a:solidFill>
              </a:rPr>
              <a:t> a </a:t>
            </a:r>
            <a:r>
              <a:rPr lang="nl-NL" dirty="0" err="1">
                <a:solidFill>
                  <a:schemeClr val="accent1"/>
                </a:solidFill>
              </a:rPr>
              <a:t>safety</a:t>
            </a:r>
            <a:r>
              <a:rPr lang="nl-NL" dirty="0">
                <a:solidFill>
                  <a:schemeClr val="accent1"/>
                </a:solidFill>
              </a:rPr>
              <a:t> plan; a new attitude </a:t>
            </a:r>
            <a:r>
              <a:rPr lang="nl-NL" dirty="0" err="1">
                <a:solidFill>
                  <a:schemeClr val="accent1"/>
                </a:solidFill>
              </a:rPr>
              <a:t>towards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domestic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violence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4310" y="2107096"/>
            <a:ext cx="10018713" cy="42141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300" dirty="0"/>
              <a:t>-</a:t>
            </a:r>
            <a:r>
              <a:rPr lang="nl-NL" sz="3600" dirty="0" err="1"/>
              <a:t>father</a:t>
            </a:r>
            <a:r>
              <a:rPr lang="nl-NL" sz="3600" dirty="0"/>
              <a:t> is </a:t>
            </a:r>
            <a:r>
              <a:rPr lang="nl-NL" sz="3600" dirty="0" err="1"/>
              <a:t>obliged</a:t>
            </a:r>
            <a:r>
              <a:rPr lang="nl-NL" sz="3600" dirty="0"/>
              <a:t> </a:t>
            </a:r>
            <a:r>
              <a:rPr lang="nl-NL" sz="3600" dirty="0" err="1"/>
              <a:t>to</a:t>
            </a:r>
            <a:r>
              <a:rPr lang="nl-NL" sz="3600" dirty="0"/>
              <a:t> look for help </a:t>
            </a:r>
          </a:p>
          <a:p>
            <a:pPr marL="0" indent="0">
              <a:buNone/>
            </a:pPr>
            <a:r>
              <a:rPr lang="nl-NL" sz="3600" dirty="0"/>
              <a:t>-</a:t>
            </a:r>
            <a:r>
              <a:rPr lang="nl-NL" sz="3600" dirty="0" err="1"/>
              <a:t>father</a:t>
            </a:r>
            <a:r>
              <a:rPr lang="nl-NL" sz="3600" dirty="0"/>
              <a:t> </a:t>
            </a:r>
            <a:r>
              <a:rPr lang="nl-NL" sz="3600" dirty="0" err="1"/>
              <a:t>will</a:t>
            </a:r>
            <a:r>
              <a:rPr lang="nl-NL" sz="3600" dirty="0"/>
              <a:t> register </a:t>
            </a:r>
            <a:r>
              <a:rPr lang="nl-NL" sz="3600" dirty="0" err="1"/>
              <a:t>how</a:t>
            </a:r>
            <a:r>
              <a:rPr lang="nl-NL" sz="3600" dirty="0"/>
              <a:t> he </a:t>
            </a:r>
            <a:r>
              <a:rPr lang="nl-NL" sz="3600" dirty="0" err="1"/>
              <a:t>feels</a:t>
            </a:r>
            <a:r>
              <a:rPr lang="nl-NL" sz="3600" dirty="0"/>
              <a:t>: green/</a:t>
            </a:r>
            <a:r>
              <a:rPr lang="nl-NL" sz="3600" dirty="0" err="1"/>
              <a:t>orange</a:t>
            </a:r>
            <a:r>
              <a:rPr lang="nl-NL" sz="3600" dirty="0"/>
              <a:t>/red</a:t>
            </a:r>
          </a:p>
          <a:p>
            <a:pPr marL="0" indent="0">
              <a:buNone/>
            </a:pPr>
            <a:r>
              <a:rPr lang="nl-NL" sz="3600" dirty="0"/>
              <a:t>-</a:t>
            </a:r>
            <a:r>
              <a:rPr lang="nl-NL" sz="3600" dirty="0" err="1"/>
              <a:t>situation</a:t>
            </a:r>
            <a:r>
              <a:rPr lang="nl-NL" sz="3600" dirty="0"/>
              <a:t> </a:t>
            </a:r>
            <a:r>
              <a:rPr lang="nl-NL" sz="3600" dirty="0" err="1"/>
              <a:t>orange</a:t>
            </a:r>
            <a:r>
              <a:rPr lang="nl-NL" sz="3600" dirty="0"/>
              <a:t>/red: the children </a:t>
            </a:r>
            <a:r>
              <a:rPr lang="nl-NL" sz="3600" dirty="0" err="1"/>
              <a:t>will</a:t>
            </a:r>
            <a:r>
              <a:rPr lang="nl-NL" sz="3600" dirty="0"/>
              <a:t> go </a:t>
            </a:r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grandmother</a:t>
            </a:r>
            <a:r>
              <a:rPr lang="nl-NL" sz="3600" dirty="0"/>
              <a:t>, </a:t>
            </a:r>
            <a:r>
              <a:rPr lang="nl-NL" sz="3600" dirty="0" err="1"/>
              <a:t>just</a:t>
            </a:r>
            <a:r>
              <a:rPr lang="nl-NL" sz="3600" dirty="0"/>
              <a:t> </a:t>
            </a:r>
            <a:r>
              <a:rPr lang="nl-NL" sz="3600" dirty="0" err="1"/>
              <a:t>round</a:t>
            </a:r>
            <a:r>
              <a:rPr lang="nl-NL" sz="3600" dirty="0"/>
              <a:t> the corner</a:t>
            </a:r>
          </a:p>
          <a:p>
            <a:pPr marL="0" indent="0">
              <a:buNone/>
            </a:pPr>
            <a:r>
              <a:rPr lang="nl-NL" sz="3600" dirty="0"/>
              <a:t>-</a:t>
            </a:r>
            <a:r>
              <a:rPr lang="nl-NL" sz="3600" dirty="0" err="1"/>
              <a:t>neigbours</a:t>
            </a:r>
            <a:r>
              <a:rPr lang="nl-NL" sz="3600" dirty="0"/>
              <a:t> </a:t>
            </a:r>
            <a:r>
              <a:rPr lang="nl-NL" sz="3600" dirty="0" err="1"/>
              <a:t>know</a:t>
            </a:r>
            <a:r>
              <a:rPr lang="nl-NL" sz="3600" dirty="0"/>
              <a:t> </a:t>
            </a:r>
            <a:r>
              <a:rPr lang="nl-NL" sz="3600" dirty="0" err="1"/>
              <a:t>about</a:t>
            </a:r>
            <a:r>
              <a:rPr lang="nl-NL" sz="3600" dirty="0"/>
              <a:t> the </a:t>
            </a:r>
            <a:r>
              <a:rPr lang="nl-NL" sz="3600" dirty="0" err="1"/>
              <a:t>problems</a:t>
            </a:r>
            <a:r>
              <a:rPr lang="nl-NL" sz="3600" dirty="0"/>
              <a:t>. </a:t>
            </a:r>
            <a:r>
              <a:rPr lang="nl-NL" sz="3600" dirty="0" err="1"/>
              <a:t>They</a:t>
            </a:r>
            <a:r>
              <a:rPr lang="nl-NL" sz="3600" dirty="0"/>
              <a:t> </a:t>
            </a:r>
            <a:r>
              <a:rPr lang="nl-NL" sz="3600" dirty="0" err="1"/>
              <a:t>will</a:t>
            </a:r>
            <a:r>
              <a:rPr lang="nl-NL" sz="3600" dirty="0"/>
              <a:t> call the </a:t>
            </a:r>
            <a:r>
              <a:rPr lang="nl-NL" sz="3600" dirty="0" err="1"/>
              <a:t>police</a:t>
            </a:r>
            <a:endParaRPr lang="nl-NL" sz="3600" dirty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000" dirty="0"/>
              <a:t>At the end: </a:t>
            </a:r>
            <a:r>
              <a:rPr lang="nl-NL" sz="3000" dirty="0" err="1"/>
              <a:t>not</a:t>
            </a:r>
            <a:r>
              <a:rPr lang="nl-NL" sz="3000" dirty="0"/>
              <a:t> </a:t>
            </a:r>
            <a:r>
              <a:rPr lang="nl-NL" sz="3000" dirty="0" err="1"/>
              <a:t>mother</a:t>
            </a:r>
            <a:r>
              <a:rPr lang="nl-NL" sz="3000" dirty="0"/>
              <a:t> </a:t>
            </a:r>
            <a:r>
              <a:rPr lang="nl-NL" sz="3000" dirty="0" err="1"/>
              <a:t>and</a:t>
            </a:r>
            <a:r>
              <a:rPr lang="nl-NL" sz="3000" dirty="0"/>
              <a:t> the children </a:t>
            </a:r>
            <a:r>
              <a:rPr lang="nl-NL" sz="3000" dirty="0" err="1"/>
              <a:t>will</a:t>
            </a:r>
            <a:r>
              <a:rPr lang="nl-NL" sz="3000" dirty="0"/>
              <a:t> </a:t>
            </a:r>
            <a:r>
              <a:rPr lang="nl-NL" sz="3000" dirty="0" err="1"/>
              <a:t>leave</a:t>
            </a:r>
            <a:r>
              <a:rPr lang="nl-NL" sz="3000" dirty="0"/>
              <a:t> the house, but </a:t>
            </a:r>
            <a:r>
              <a:rPr lang="nl-NL" sz="3000" dirty="0" err="1"/>
              <a:t>father</a:t>
            </a:r>
            <a:r>
              <a:rPr lang="nl-NL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4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dirty="0">
                <a:solidFill>
                  <a:schemeClr val="accent1"/>
                </a:solidFill>
              </a:rPr>
              <a:t>DI</a:t>
            </a:r>
            <a:br>
              <a:rPr lang="nl-NL" sz="7200" dirty="0">
                <a:solidFill>
                  <a:schemeClr val="accent1"/>
                </a:solidFill>
              </a:rPr>
            </a:br>
            <a:r>
              <a:rPr lang="nl-NL" sz="2400" dirty="0">
                <a:solidFill>
                  <a:schemeClr val="accent1"/>
                </a:solidFill>
              </a:rPr>
              <a:t>de-</a:t>
            </a:r>
            <a:r>
              <a:rPr lang="nl-NL" sz="2400" dirty="0" err="1">
                <a:solidFill>
                  <a:schemeClr val="accent1"/>
                </a:solidFill>
              </a:rPr>
              <a:t>institutionalization</a:t>
            </a:r>
            <a:endParaRPr lang="nl-NL" sz="72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Is </a:t>
            </a:r>
            <a:r>
              <a:rPr lang="nl-NL" sz="2800" dirty="0" err="1"/>
              <a:t>not</a:t>
            </a:r>
            <a:r>
              <a:rPr lang="nl-NL" sz="2800" dirty="0"/>
              <a:t> </a:t>
            </a:r>
            <a:r>
              <a:rPr lang="nl-NL" sz="2800" dirty="0" err="1"/>
              <a:t>closing</a:t>
            </a:r>
            <a:r>
              <a:rPr lang="nl-NL" sz="2800" dirty="0"/>
              <a:t> </a:t>
            </a:r>
            <a:r>
              <a:rPr lang="nl-NL" sz="2800" dirty="0" err="1"/>
              <a:t>childrens</a:t>
            </a:r>
            <a:r>
              <a:rPr lang="nl-NL" sz="2800" dirty="0"/>
              <a:t> homes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promote</a:t>
            </a:r>
            <a:r>
              <a:rPr lang="nl-NL" sz="2800" dirty="0"/>
              <a:t> foster care,</a:t>
            </a:r>
          </a:p>
          <a:p>
            <a:pPr marL="0" indent="0">
              <a:buNone/>
            </a:pPr>
            <a:r>
              <a:rPr lang="nl-NL" sz="2800" dirty="0"/>
              <a:t>goal is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prevent</a:t>
            </a:r>
            <a:r>
              <a:rPr lang="nl-NL" sz="2800" dirty="0"/>
              <a:t> outplacements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strengthen</a:t>
            </a:r>
            <a:r>
              <a:rPr lang="nl-NL" sz="2800" dirty="0"/>
              <a:t> families</a:t>
            </a:r>
          </a:p>
        </p:txBody>
      </p:sp>
    </p:spTree>
    <p:extLst>
      <p:ext uri="{BB962C8B-B14F-4D97-AF65-F5344CB8AC3E}">
        <p14:creationId xmlns:p14="http://schemas.microsoft.com/office/powerpoint/2010/main" val="1886879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413</TotalTime>
  <Words>482</Words>
  <Application>Microsoft Office PowerPoint</Application>
  <PresentationFormat>Vlastní</PresentationFormat>
  <Paragraphs>96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Parallax</vt:lpstr>
      <vt:lpstr>Next steps, compliments and greetings from the Netherlands</vt:lpstr>
      <vt:lpstr>Did we meet before?</vt:lpstr>
      <vt:lpstr>Number of foster children</vt:lpstr>
      <vt:lpstr>a new orientation: from welfare state to participation society</vt:lpstr>
      <vt:lpstr>The kitchen table conversation</vt:lpstr>
      <vt:lpstr>The polka dot schedule</vt:lpstr>
      <vt:lpstr>New role of the social worker</vt:lpstr>
      <vt:lpstr>working with a safety plan; a new attitude towards domestic violence</vt:lpstr>
      <vt:lpstr>DI de-institutionalization</vt:lpstr>
      <vt:lpstr>Our schedule</vt:lpstr>
      <vt:lpstr>How to finds more foster families</vt:lpstr>
      <vt:lpstr>Adoption in the Netherlands</vt:lpstr>
      <vt:lpstr>adoption</vt:lpstr>
      <vt:lpstr>Rehoming in the USA: red carpet show  second hand adoption</vt:lpstr>
      <vt:lpstr>Prezentace aplikace PowerPoint</vt:lpstr>
      <vt:lpstr>To compare</vt:lpstr>
      <vt:lpstr>Prezentace aplikace PowerPoint</vt:lpstr>
      <vt:lpstr>Misunderstandings</vt:lpstr>
      <vt:lpstr>What do your neigbours know about foster care and adoption??</vt:lpstr>
      <vt:lpstr>so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steps, compliments and greetings from the Netherlands</dc:title>
  <dc:creator>Rene</dc:creator>
  <cp:lastModifiedBy>Šafařík Fridmanská Andrea Mgr. (MPSV)</cp:lastModifiedBy>
  <cp:revision>44</cp:revision>
  <dcterms:created xsi:type="dcterms:W3CDTF">2017-04-11T11:22:02Z</dcterms:created>
  <dcterms:modified xsi:type="dcterms:W3CDTF">2017-05-23T17:33:10Z</dcterms:modified>
</cp:coreProperties>
</file>