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310" r:id="rId3"/>
    <p:sldId id="263" r:id="rId4"/>
    <p:sldId id="258" r:id="rId5"/>
    <p:sldId id="278" r:id="rId6"/>
    <p:sldId id="261" r:id="rId7"/>
    <p:sldId id="259" r:id="rId8"/>
    <p:sldId id="260" r:id="rId9"/>
    <p:sldId id="306" r:id="rId10"/>
    <p:sldId id="277" r:id="rId11"/>
    <p:sldId id="307" r:id="rId12"/>
    <p:sldId id="286" r:id="rId13"/>
    <p:sldId id="285" r:id="rId14"/>
    <p:sldId id="300" r:id="rId15"/>
    <p:sldId id="299" r:id="rId16"/>
    <p:sldId id="287" r:id="rId17"/>
    <p:sldId id="308" r:id="rId18"/>
    <p:sldId id="288" r:id="rId19"/>
    <p:sldId id="283" r:id="rId20"/>
    <p:sldId id="290" r:id="rId21"/>
    <p:sldId id="291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>
        <p:scale>
          <a:sx n="81" d="100"/>
          <a:sy n="81" d="100"/>
        </p:scale>
        <p:origin x="-216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4C10A-7704-451C-85A8-E2D04CC4CFAE}" type="datetimeFigureOut">
              <a:rPr lang="nl-NL" smtClean="0"/>
              <a:t>23-5-2017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71D69-448E-497C-ABAB-FE1242B37DD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6605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4C10A-7704-451C-85A8-E2D04CC4CFAE}" type="datetimeFigureOut">
              <a:rPr lang="nl-NL" smtClean="0"/>
              <a:t>23-5-2017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71D69-448E-497C-ABAB-FE1242B37DD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17130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4C10A-7704-451C-85A8-E2D04CC4CFAE}" type="datetimeFigureOut">
              <a:rPr lang="nl-NL" smtClean="0"/>
              <a:t>23-5-2017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71D69-448E-497C-ABAB-FE1242B37DD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057980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4C10A-7704-451C-85A8-E2D04CC4CFAE}" type="datetimeFigureOut">
              <a:rPr lang="nl-NL" smtClean="0"/>
              <a:t>23-5-2017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71D69-448E-497C-ABAB-FE1242B37DD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41236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4C10A-7704-451C-85A8-E2D04CC4CFAE}" type="datetimeFigureOut">
              <a:rPr lang="nl-NL" smtClean="0"/>
              <a:t>23-5-2017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71D69-448E-497C-ABAB-FE1242B37DD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7697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nl-NL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4C10A-7704-451C-85A8-E2D04CC4CFAE}" type="datetimeFigureOut">
              <a:rPr lang="nl-NL" smtClean="0"/>
              <a:t>23-5-2017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71D69-448E-497C-ABAB-FE1242B37DD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43226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nl-NL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4C10A-7704-451C-85A8-E2D04CC4CFAE}" type="datetimeFigureOut">
              <a:rPr lang="nl-NL" smtClean="0"/>
              <a:t>23-5-2017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71D69-448E-497C-ABAB-FE1242B37DD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71799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4C10A-7704-451C-85A8-E2D04CC4CFAE}" type="datetimeFigureOut">
              <a:rPr lang="nl-NL" smtClean="0"/>
              <a:t>23-5-2017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71D69-448E-497C-ABAB-FE1242B37DD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36520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4C10A-7704-451C-85A8-E2D04CC4CFAE}" type="datetimeFigureOut">
              <a:rPr lang="nl-NL" smtClean="0"/>
              <a:t>23-5-2017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71D69-448E-497C-ABAB-FE1242B37DD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4549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4C10A-7704-451C-85A8-E2D04CC4CFAE}" type="datetimeFigureOut">
              <a:rPr lang="nl-NL" smtClean="0"/>
              <a:t>23-5-2017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B3E71D69-448E-497C-ABAB-FE1242B37DD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29881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4C10A-7704-451C-85A8-E2D04CC4CFAE}" type="datetimeFigureOut">
              <a:rPr lang="nl-NL" smtClean="0"/>
              <a:t>23-5-2017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71D69-448E-497C-ABAB-FE1242B37DD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7754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4C10A-7704-451C-85A8-E2D04CC4CFAE}" type="datetimeFigureOut">
              <a:rPr lang="nl-NL" smtClean="0"/>
              <a:t>23-5-2017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71D69-448E-497C-ABAB-FE1242B37DD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7720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4C10A-7704-451C-85A8-E2D04CC4CFAE}" type="datetimeFigureOut">
              <a:rPr lang="nl-NL" smtClean="0"/>
              <a:t>23-5-2017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71D69-448E-497C-ABAB-FE1242B37DD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1545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4C10A-7704-451C-85A8-E2D04CC4CFAE}" type="datetimeFigureOut">
              <a:rPr lang="nl-NL" smtClean="0"/>
              <a:t>23-5-2017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71D69-448E-497C-ABAB-FE1242B37DD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3673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4C10A-7704-451C-85A8-E2D04CC4CFAE}" type="datetimeFigureOut">
              <a:rPr lang="nl-NL" smtClean="0"/>
              <a:t>23-5-2017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71D69-448E-497C-ABAB-FE1242B37DD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1790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4C10A-7704-451C-85A8-E2D04CC4CFAE}" type="datetimeFigureOut">
              <a:rPr lang="nl-NL" smtClean="0"/>
              <a:t>23-5-2017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71D69-448E-497C-ABAB-FE1242B37DD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6430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4C10A-7704-451C-85A8-E2D04CC4CFAE}" type="datetimeFigureOut">
              <a:rPr lang="nl-NL" smtClean="0"/>
              <a:t>23-5-2017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71D69-448E-497C-ABAB-FE1242B37DD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2057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914C10A-7704-451C-85A8-E2D04CC4CFAE}" type="datetimeFigureOut">
              <a:rPr lang="nl-NL" smtClean="0"/>
              <a:t>23-5-2017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3E71D69-448E-497C-ABAB-FE1242B37DD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8343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Next steps, </a:t>
            </a:r>
            <a:r>
              <a:rPr lang="nl-NL" dirty="0" err="1"/>
              <a:t>compliments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greetings</a:t>
            </a:r>
            <a:r>
              <a:rPr lang="nl-NL" dirty="0"/>
              <a:t> </a:t>
            </a:r>
            <a:r>
              <a:rPr lang="nl-NL" dirty="0" err="1"/>
              <a:t>from</a:t>
            </a:r>
            <a:r>
              <a:rPr lang="nl-NL" dirty="0"/>
              <a:t> the Netherlands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  <a:p>
            <a:r>
              <a:rPr lang="nl-NL" dirty="0" err="1"/>
              <a:t>Closing</a:t>
            </a:r>
            <a:r>
              <a:rPr lang="nl-NL" dirty="0"/>
              <a:t> conference Children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Youth</a:t>
            </a:r>
            <a:r>
              <a:rPr lang="nl-NL" dirty="0"/>
              <a:t> at risk,</a:t>
            </a:r>
          </a:p>
          <a:p>
            <a:r>
              <a:rPr lang="nl-NL" dirty="0"/>
              <a:t>Prague 1 </a:t>
            </a:r>
            <a:r>
              <a:rPr lang="nl-NL" dirty="0" err="1"/>
              <a:t>June</a:t>
            </a:r>
            <a:r>
              <a:rPr lang="nl-NL" dirty="0"/>
              <a:t> 2017</a:t>
            </a:r>
          </a:p>
        </p:txBody>
      </p:sp>
      <p:pic>
        <p:nvPicPr>
          <p:cNvPr id="4" name="Afbeelding 3" descr="C:\Users\Jeroen el Hahaoui\Downloads\The Knowledge Factory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36800" y="0"/>
            <a:ext cx="2555200" cy="12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335072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5091418" cy="1752599"/>
          </a:xfrm>
        </p:spPr>
        <p:txBody>
          <a:bodyPr/>
          <a:lstStyle/>
          <a:p>
            <a:r>
              <a:rPr lang="nl-NL" dirty="0" err="1">
                <a:solidFill>
                  <a:schemeClr val="accent1"/>
                </a:solidFill>
              </a:rPr>
              <a:t>Our</a:t>
            </a:r>
            <a:r>
              <a:rPr lang="nl-NL" dirty="0">
                <a:solidFill>
                  <a:schemeClr val="accent1"/>
                </a:solidFill>
              </a:rPr>
              <a:t> </a:t>
            </a:r>
            <a:r>
              <a:rPr lang="nl-NL" dirty="0" err="1">
                <a:solidFill>
                  <a:schemeClr val="accent1"/>
                </a:solidFill>
              </a:rPr>
              <a:t>schedule</a:t>
            </a:r>
            <a:endParaRPr lang="nl-NL" dirty="0">
              <a:solidFill>
                <a:schemeClr val="accent1"/>
              </a:solidFill>
            </a:endParaRPr>
          </a:p>
        </p:txBody>
      </p:sp>
      <p:pic>
        <p:nvPicPr>
          <p:cNvPr id="5" name="Picture 2" descr="C:\Users\Rene de Bot\Pictures\powerpoint materiaal\Road map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6" t="10106" r="7342" b="9751"/>
          <a:stretch/>
        </p:blipFill>
        <p:spPr bwMode="auto">
          <a:xfrm>
            <a:off x="7146011" y="282024"/>
            <a:ext cx="4913906" cy="6462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72F2D-B2AC-6244-8A61-4DB2981BEBB5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228" y="4916078"/>
            <a:ext cx="24384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1176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chemeClr val="accent1"/>
                </a:solidFill>
              </a:rPr>
              <a:t>How </a:t>
            </a:r>
            <a:r>
              <a:rPr lang="nl-NL" dirty="0" err="1">
                <a:solidFill>
                  <a:schemeClr val="accent1"/>
                </a:solidFill>
              </a:rPr>
              <a:t>to</a:t>
            </a:r>
            <a:r>
              <a:rPr lang="nl-NL" dirty="0">
                <a:solidFill>
                  <a:schemeClr val="accent1"/>
                </a:solidFill>
              </a:rPr>
              <a:t> </a:t>
            </a:r>
            <a:r>
              <a:rPr lang="nl-NL" dirty="0" err="1">
                <a:solidFill>
                  <a:schemeClr val="accent1"/>
                </a:solidFill>
              </a:rPr>
              <a:t>finds</a:t>
            </a:r>
            <a:r>
              <a:rPr lang="nl-NL" dirty="0">
                <a:solidFill>
                  <a:schemeClr val="accent1"/>
                </a:solidFill>
              </a:rPr>
              <a:t> more foster families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484310" y="914401"/>
            <a:ext cx="10018713" cy="4876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800" dirty="0"/>
              <a:t>An </a:t>
            </a:r>
            <a:r>
              <a:rPr lang="nl-NL" sz="2800" dirty="0" err="1"/>
              <a:t>unusual</a:t>
            </a:r>
            <a:r>
              <a:rPr lang="nl-NL" sz="2800" dirty="0"/>
              <a:t> </a:t>
            </a:r>
            <a:r>
              <a:rPr lang="nl-NL" sz="2800" dirty="0" err="1"/>
              <a:t>proposal</a:t>
            </a:r>
            <a:r>
              <a:rPr lang="nl-NL" sz="2800" dirty="0"/>
              <a:t>:  </a:t>
            </a:r>
            <a:r>
              <a:rPr lang="nl-NL" sz="2800" dirty="0" err="1"/>
              <a:t>let’s</a:t>
            </a:r>
            <a:r>
              <a:rPr lang="nl-NL" sz="2800" dirty="0"/>
              <a:t> look at the </a:t>
            </a:r>
            <a:r>
              <a:rPr lang="nl-NL" sz="2800" dirty="0" err="1"/>
              <a:t>world</a:t>
            </a:r>
            <a:r>
              <a:rPr lang="nl-NL" sz="2800" dirty="0"/>
              <a:t> of (</a:t>
            </a:r>
            <a:r>
              <a:rPr lang="nl-NL" sz="2800" dirty="0" err="1"/>
              <a:t>inter</a:t>
            </a:r>
            <a:r>
              <a:rPr lang="nl-NL" sz="2800" dirty="0"/>
              <a:t>)country adoption</a:t>
            </a:r>
          </a:p>
        </p:txBody>
      </p:sp>
    </p:spTree>
    <p:extLst>
      <p:ext uri="{BB962C8B-B14F-4D97-AF65-F5344CB8AC3E}">
        <p14:creationId xmlns:p14="http://schemas.microsoft.com/office/powerpoint/2010/main" val="38798991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824948"/>
          </a:xfrm>
        </p:spPr>
        <p:txBody>
          <a:bodyPr/>
          <a:lstStyle/>
          <a:p>
            <a:r>
              <a:rPr lang="nl-NL" dirty="0">
                <a:solidFill>
                  <a:schemeClr val="accent1"/>
                </a:solidFill>
              </a:rPr>
              <a:t>Adoption in the Netherlands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130947" y="2317142"/>
            <a:ext cx="10018713" cy="445736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nl-NL" sz="3600" dirty="0"/>
              <a:t>In country adoption: 50  in 2016*</a:t>
            </a:r>
          </a:p>
          <a:p>
            <a:pPr marL="0" indent="0">
              <a:buNone/>
            </a:pPr>
            <a:endParaRPr lang="nl-NL" sz="3600" dirty="0"/>
          </a:p>
          <a:p>
            <a:pPr marL="0" indent="0">
              <a:buNone/>
            </a:pPr>
            <a:r>
              <a:rPr lang="nl-NL" sz="3600" dirty="0"/>
              <a:t>International adoption:       1779  in 1980 </a:t>
            </a:r>
          </a:p>
          <a:p>
            <a:pPr marL="0" indent="0">
              <a:buNone/>
            </a:pPr>
            <a:r>
              <a:rPr lang="nl-NL" sz="3600" dirty="0"/>
              <a:t>						    		          216  in 2016**</a:t>
            </a:r>
          </a:p>
          <a:p>
            <a:pPr marL="0" indent="0">
              <a:buNone/>
            </a:pPr>
            <a:endParaRPr lang="nl-NL" sz="4500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sz="2900" dirty="0"/>
              <a:t>* </a:t>
            </a:r>
            <a:r>
              <a:rPr lang="nl-NL" sz="2900" dirty="0" err="1"/>
              <a:t>Tolerance</a:t>
            </a:r>
            <a:r>
              <a:rPr lang="nl-NL" sz="2900" dirty="0"/>
              <a:t> </a:t>
            </a:r>
            <a:r>
              <a:rPr lang="nl-NL" sz="2900" dirty="0" err="1"/>
              <a:t>towards</a:t>
            </a:r>
            <a:r>
              <a:rPr lang="nl-NL" sz="2900" dirty="0"/>
              <a:t> single </a:t>
            </a:r>
            <a:r>
              <a:rPr lang="nl-NL" sz="2900" dirty="0" err="1"/>
              <a:t>mothers</a:t>
            </a:r>
            <a:r>
              <a:rPr lang="nl-NL" sz="2900" dirty="0"/>
              <a:t>, anti </a:t>
            </a:r>
            <a:r>
              <a:rPr lang="nl-NL" sz="2900" dirty="0" err="1"/>
              <a:t>conception</a:t>
            </a:r>
            <a:r>
              <a:rPr lang="nl-NL" sz="2900" dirty="0"/>
              <a:t> </a:t>
            </a:r>
            <a:r>
              <a:rPr lang="nl-NL" sz="2900" dirty="0" err="1"/>
              <a:t>and</a:t>
            </a:r>
            <a:r>
              <a:rPr lang="nl-NL" sz="2900" dirty="0"/>
              <a:t> </a:t>
            </a:r>
            <a:r>
              <a:rPr lang="nl-NL" sz="2900" dirty="0" err="1"/>
              <a:t>legal</a:t>
            </a:r>
            <a:r>
              <a:rPr lang="nl-NL" sz="2900" dirty="0"/>
              <a:t> </a:t>
            </a:r>
            <a:r>
              <a:rPr lang="nl-NL" sz="2900" dirty="0" err="1"/>
              <a:t>abortion</a:t>
            </a:r>
            <a:endParaRPr lang="nl-NL" sz="2900" dirty="0"/>
          </a:p>
          <a:p>
            <a:pPr marL="0" indent="0">
              <a:buNone/>
            </a:pPr>
            <a:r>
              <a:rPr lang="nl-NL" sz="2900" dirty="0"/>
              <a:t>**</a:t>
            </a:r>
            <a:r>
              <a:rPr lang="nl-NL" sz="2900" dirty="0" err="1"/>
              <a:t>Scandals</a:t>
            </a:r>
            <a:r>
              <a:rPr lang="nl-NL" sz="2900" dirty="0"/>
              <a:t>, Olympic Games South Korea.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73500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4311" y="151076"/>
            <a:ext cx="10018713" cy="1518698"/>
          </a:xfrm>
        </p:spPr>
        <p:txBody>
          <a:bodyPr/>
          <a:lstStyle/>
          <a:p>
            <a:r>
              <a:rPr lang="nl-NL" dirty="0">
                <a:solidFill>
                  <a:schemeClr val="accent1"/>
                </a:solidFill>
              </a:rPr>
              <a:t>adoption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484311" y="1669775"/>
            <a:ext cx="10018713" cy="416913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nl-NL" sz="3000" dirty="0"/>
              <a:t>Adoption, half adoption, </a:t>
            </a:r>
            <a:r>
              <a:rPr lang="nl-NL" sz="3000" b="1" dirty="0">
                <a:solidFill>
                  <a:schemeClr val="accent1"/>
                </a:solidFill>
              </a:rPr>
              <a:t>open adoption</a:t>
            </a:r>
            <a:r>
              <a:rPr lang="nl-NL" sz="3000" dirty="0"/>
              <a:t>, pre-adoption foster care, incomplete adoption, foster </a:t>
            </a:r>
            <a:r>
              <a:rPr lang="nl-NL" sz="3000" dirty="0" err="1"/>
              <a:t>parents</a:t>
            </a:r>
            <a:r>
              <a:rPr lang="nl-NL" sz="3000" dirty="0"/>
              <a:t> </a:t>
            </a:r>
            <a:r>
              <a:rPr lang="nl-NL" sz="3000" dirty="0" err="1"/>
              <a:t>with</a:t>
            </a:r>
            <a:r>
              <a:rPr lang="nl-NL" sz="3000" dirty="0"/>
              <a:t> </a:t>
            </a:r>
            <a:r>
              <a:rPr lang="nl-NL" sz="3000" dirty="0" err="1"/>
              <a:t>parental</a:t>
            </a:r>
            <a:r>
              <a:rPr lang="nl-NL" sz="3000" dirty="0"/>
              <a:t> </a:t>
            </a:r>
            <a:r>
              <a:rPr lang="nl-NL" sz="3000" dirty="0" err="1"/>
              <a:t>authority</a:t>
            </a:r>
            <a:r>
              <a:rPr lang="nl-NL" sz="3000" dirty="0"/>
              <a:t>, ….. </a:t>
            </a:r>
            <a:r>
              <a:rPr lang="nl-NL" sz="3000" dirty="0" err="1"/>
              <a:t>confusing</a:t>
            </a:r>
            <a:r>
              <a:rPr lang="nl-NL" sz="3000" dirty="0"/>
              <a:t>!</a:t>
            </a:r>
          </a:p>
          <a:p>
            <a:pPr marL="0" indent="0">
              <a:buNone/>
            </a:pPr>
            <a:endParaRPr lang="nl-NL" sz="3000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sz="3000" b="1" dirty="0" err="1">
                <a:solidFill>
                  <a:schemeClr val="accent1"/>
                </a:solidFill>
              </a:rPr>
              <a:t>They</a:t>
            </a:r>
            <a:r>
              <a:rPr lang="nl-NL" sz="3000" b="1" dirty="0">
                <a:solidFill>
                  <a:schemeClr val="accent1"/>
                </a:solidFill>
              </a:rPr>
              <a:t> say:</a:t>
            </a:r>
          </a:p>
          <a:p>
            <a:pPr marL="0" indent="0">
              <a:buNone/>
            </a:pPr>
            <a:r>
              <a:rPr lang="nl-NL" sz="3000" b="1" dirty="0">
                <a:solidFill>
                  <a:schemeClr val="accent1"/>
                </a:solidFill>
              </a:rPr>
              <a:t>Adoption is </a:t>
            </a:r>
            <a:r>
              <a:rPr lang="nl-NL" sz="3000" b="1" u="sng" dirty="0" err="1">
                <a:solidFill>
                  <a:schemeClr val="accent1"/>
                </a:solidFill>
              </a:rPr>
              <a:t>having</a:t>
            </a:r>
            <a:r>
              <a:rPr lang="nl-NL" sz="3000" b="1" dirty="0">
                <a:solidFill>
                  <a:schemeClr val="accent1"/>
                </a:solidFill>
              </a:rPr>
              <a:t> a </a:t>
            </a:r>
            <a:r>
              <a:rPr lang="nl-NL" sz="3000" b="1" dirty="0" err="1">
                <a:solidFill>
                  <a:schemeClr val="accent1"/>
                </a:solidFill>
              </a:rPr>
              <a:t>child</a:t>
            </a:r>
            <a:endParaRPr lang="nl-NL" sz="30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nl-NL" sz="3000" b="1" dirty="0">
                <a:solidFill>
                  <a:schemeClr val="accent1"/>
                </a:solidFill>
              </a:rPr>
              <a:t>Foster care is </a:t>
            </a:r>
            <a:r>
              <a:rPr lang="nl-NL" sz="3000" b="1" u="sng" dirty="0" err="1">
                <a:solidFill>
                  <a:schemeClr val="accent1"/>
                </a:solidFill>
              </a:rPr>
              <a:t>helping</a:t>
            </a:r>
            <a:r>
              <a:rPr lang="nl-NL" sz="3000" b="1" dirty="0">
                <a:solidFill>
                  <a:schemeClr val="accent1"/>
                </a:solidFill>
              </a:rPr>
              <a:t> a </a:t>
            </a:r>
            <a:r>
              <a:rPr lang="nl-NL" sz="3000" b="1" dirty="0" err="1">
                <a:solidFill>
                  <a:schemeClr val="accent1"/>
                </a:solidFill>
              </a:rPr>
              <a:t>child</a:t>
            </a:r>
            <a:endParaRPr lang="nl-NL" sz="3000" b="1" dirty="0">
              <a:solidFill>
                <a:schemeClr val="accent1"/>
              </a:solidFill>
            </a:endParaRPr>
          </a:p>
        </p:txBody>
      </p:sp>
      <p:pic>
        <p:nvPicPr>
          <p:cNvPr id="4" name="Picture 2" descr="http://ascelin.com/images2/meisjes-haar-kapsels/meisjes-haar-kapsels-89-1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0" t="5679" r="5916" b="1"/>
          <a:stretch/>
        </p:blipFill>
        <p:spPr bwMode="auto">
          <a:xfrm>
            <a:off x="10034547" y="4150065"/>
            <a:ext cx="2003728" cy="257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8808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4311" y="103368"/>
            <a:ext cx="10018713" cy="1892409"/>
          </a:xfrm>
        </p:spPr>
        <p:txBody>
          <a:bodyPr/>
          <a:lstStyle/>
          <a:p>
            <a:r>
              <a:rPr lang="nl-NL" dirty="0" err="1">
                <a:solidFill>
                  <a:schemeClr val="accent1"/>
                </a:solidFill>
              </a:rPr>
              <a:t>Rehoming</a:t>
            </a:r>
            <a:r>
              <a:rPr lang="nl-NL" dirty="0">
                <a:solidFill>
                  <a:schemeClr val="accent1"/>
                </a:solidFill>
              </a:rPr>
              <a:t> in the USA: red </a:t>
            </a:r>
            <a:r>
              <a:rPr lang="nl-NL" dirty="0" err="1">
                <a:solidFill>
                  <a:schemeClr val="accent1"/>
                </a:solidFill>
              </a:rPr>
              <a:t>carpet</a:t>
            </a:r>
            <a:r>
              <a:rPr lang="nl-NL" dirty="0">
                <a:solidFill>
                  <a:schemeClr val="accent1"/>
                </a:solidFill>
              </a:rPr>
              <a:t> show</a:t>
            </a:r>
            <a:br>
              <a:rPr lang="nl-NL" dirty="0">
                <a:solidFill>
                  <a:schemeClr val="accent1"/>
                </a:solidFill>
              </a:rPr>
            </a:br>
            <a:r>
              <a:rPr lang="nl-NL" dirty="0">
                <a:solidFill>
                  <a:schemeClr val="accent1"/>
                </a:solidFill>
              </a:rPr>
              <a:t> second hand adoption</a:t>
            </a: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136"/>
          <a:stretch/>
        </p:blipFill>
        <p:spPr>
          <a:xfrm>
            <a:off x="7004381" y="3620729"/>
            <a:ext cx="5027026" cy="3124200"/>
          </a:xfrm>
          <a:prstGeom prst="rect">
            <a:avLst/>
          </a:prstGeom>
        </p:spPr>
      </p:pic>
      <p:pic>
        <p:nvPicPr>
          <p:cNvPr id="17" name="Tijdelijke aanduiding voor inhoud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82"/>
          <a:stretch/>
        </p:blipFill>
        <p:spPr>
          <a:xfrm>
            <a:off x="1895743" y="3620729"/>
            <a:ext cx="4928654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3451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0" b="5713"/>
          <a:stretch/>
        </p:blipFill>
        <p:spPr>
          <a:xfrm>
            <a:off x="6989197" y="3089852"/>
            <a:ext cx="4996326" cy="3389605"/>
          </a:xfrm>
          <a:prstGeom prst="rect">
            <a:avLst/>
          </a:prstGeom>
        </p:spPr>
      </p:pic>
      <p:pic>
        <p:nvPicPr>
          <p:cNvPr id="9" name="Tijdelijke aanduiding voor inhoud 4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7" b="5035"/>
          <a:stretch/>
        </p:blipFill>
        <p:spPr>
          <a:xfrm>
            <a:off x="1773141" y="3104957"/>
            <a:ext cx="4998822" cy="3374500"/>
          </a:xfrm>
        </p:spPr>
      </p:pic>
    </p:spTree>
    <p:extLst>
      <p:ext uri="{BB962C8B-B14F-4D97-AF65-F5344CB8AC3E}">
        <p14:creationId xmlns:p14="http://schemas.microsoft.com/office/powerpoint/2010/main" val="31492830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4311" y="-159026"/>
            <a:ext cx="10018713" cy="1534603"/>
          </a:xfrm>
        </p:spPr>
        <p:txBody>
          <a:bodyPr>
            <a:normAutofit/>
          </a:bodyPr>
          <a:lstStyle/>
          <a:p>
            <a:r>
              <a:rPr lang="nl-NL" dirty="0" err="1">
                <a:solidFill>
                  <a:schemeClr val="accent1"/>
                </a:solidFill>
              </a:rPr>
              <a:t>To</a:t>
            </a:r>
            <a:r>
              <a:rPr lang="nl-NL" dirty="0">
                <a:solidFill>
                  <a:schemeClr val="accent1"/>
                </a:solidFill>
              </a:rPr>
              <a:t> </a:t>
            </a:r>
            <a:r>
              <a:rPr lang="nl-NL" dirty="0" err="1">
                <a:solidFill>
                  <a:schemeClr val="accent1"/>
                </a:solidFill>
              </a:rPr>
              <a:t>compare</a:t>
            </a:r>
            <a:endParaRPr lang="nl-NL" dirty="0">
              <a:solidFill>
                <a:schemeClr val="accent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484310" y="1900363"/>
            <a:ext cx="10018713" cy="3890838"/>
          </a:xfrm>
        </p:spPr>
        <p:txBody>
          <a:bodyPr>
            <a:normAutofit/>
          </a:bodyPr>
          <a:lstStyle/>
          <a:p>
            <a:r>
              <a:rPr lang="nl-NL" sz="2800" dirty="0" err="1"/>
              <a:t>all</a:t>
            </a:r>
            <a:r>
              <a:rPr lang="nl-NL" sz="2800" dirty="0"/>
              <a:t> foster children have </a:t>
            </a:r>
            <a:r>
              <a:rPr lang="nl-NL" sz="2800" dirty="0" err="1"/>
              <a:t>behavioral</a:t>
            </a:r>
            <a:r>
              <a:rPr lang="nl-NL" sz="2800" dirty="0"/>
              <a:t> </a:t>
            </a:r>
            <a:r>
              <a:rPr lang="nl-NL" sz="2800" dirty="0" err="1"/>
              <a:t>problems</a:t>
            </a:r>
            <a:r>
              <a:rPr lang="nl-NL" sz="2800" dirty="0"/>
              <a:t> </a:t>
            </a:r>
            <a:r>
              <a:rPr lang="nl-NL" sz="2800" dirty="0" err="1"/>
              <a:t>and</a:t>
            </a:r>
            <a:r>
              <a:rPr lang="nl-NL" sz="2800" dirty="0"/>
              <a:t> family </a:t>
            </a:r>
            <a:r>
              <a:rPr lang="nl-NL" sz="2800" dirty="0" err="1"/>
              <a:t>contacts</a:t>
            </a:r>
            <a:r>
              <a:rPr lang="nl-NL" sz="2800" dirty="0"/>
              <a:t> are a </a:t>
            </a:r>
            <a:r>
              <a:rPr lang="nl-NL" sz="2800" dirty="0" err="1"/>
              <a:t>problematic</a:t>
            </a:r>
            <a:r>
              <a:rPr lang="nl-NL" sz="2800" dirty="0"/>
              <a:t> </a:t>
            </a:r>
          </a:p>
          <a:p>
            <a:pPr marL="0" indent="0">
              <a:buNone/>
            </a:pPr>
            <a:r>
              <a:rPr lang="nl-NL" sz="2800" dirty="0"/>
              <a:t>    adoption is </a:t>
            </a:r>
            <a:r>
              <a:rPr lang="nl-NL" sz="2800" dirty="0" err="1"/>
              <a:t>about</a:t>
            </a:r>
            <a:r>
              <a:rPr lang="nl-NL" sz="2800" dirty="0"/>
              <a:t> </a:t>
            </a:r>
            <a:r>
              <a:rPr lang="nl-NL" sz="2800" dirty="0" err="1"/>
              <a:t>normal</a:t>
            </a:r>
            <a:r>
              <a:rPr lang="nl-NL" sz="2800" dirty="0"/>
              <a:t> children without these </a:t>
            </a:r>
            <a:r>
              <a:rPr lang="nl-NL" sz="2800" dirty="0" err="1"/>
              <a:t>complications</a:t>
            </a:r>
            <a:r>
              <a:rPr lang="nl-NL" sz="2800" dirty="0"/>
              <a:t> </a:t>
            </a:r>
          </a:p>
          <a:p>
            <a:pPr marL="0" indent="0">
              <a:buNone/>
            </a:pPr>
            <a:endParaRPr lang="nl-NL" sz="2800" dirty="0"/>
          </a:p>
          <a:p>
            <a:r>
              <a:rPr lang="nl-NL" sz="2800" dirty="0" err="1"/>
              <a:t>That’s</a:t>
            </a:r>
            <a:r>
              <a:rPr lang="nl-NL" sz="2800" dirty="0"/>
              <a:t> </a:t>
            </a:r>
            <a:r>
              <a:rPr lang="nl-NL" sz="2800" dirty="0" err="1"/>
              <a:t>why</a:t>
            </a:r>
            <a:r>
              <a:rPr lang="nl-NL" sz="2800" dirty="0"/>
              <a:t> families </a:t>
            </a:r>
            <a:r>
              <a:rPr lang="nl-NL" sz="2800" dirty="0" err="1"/>
              <a:t>who</a:t>
            </a:r>
            <a:r>
              <a:rPr lang="nl-NL" sz="2800" dirty="0"/>
              <a:t> </a:t>
            </a:r>
            <a:r>
              <a:rPr lang="nl-NL" sz="2800" dirty="0" err="1"/>
              <a:t>adopt</a:t>
            </a:r>
            <a:r>
              <a:rPr lang="nl-NL" sz="2800" dirty="0"/>
              <a:t> have </a:t>
            </a:r>
            <a:r>
              <a:rPr lang="nl-NL" sz="2800" dirty="0" err="1"/>
              <a:t>to</a:t>
            </a:r>
            <a:r>
              <a:rPr lang="nl-NL" sz="2800" dirty="0"/>
              <a:t> do </a:t>
            </a:r>
            <a:r>
              <a:rPr lang="nl-NL" sz="2800" dirty="0" err="1"/>
              <a:t>it</a:t>
            </a:r>
            <a:r>
              <a:rPr lang="nl-NL" sz="2800" dirty="0"/>
              <a:t> alle </a:t>
            </a:r>
            <a:r>
              <a:rPr lang="nl-NL" sz="2800" dirty="0" err="1"/>
              <a:t>alone</a:t>
            </a:r>
            <a:endParaRPr lang="nl-NL" sz="2800" dirty="0"/>
          </a:p>
          <a:p>
            <a:pPr marL="0" indent="0">
              <a:buNone/>
            </a:pPr>
            <a:r>
              <a:rPr lang="nl-NL" sz="2800" dirty="0"/>
              <a:t>    </a:t>
            </a:r>
            <a:r>
              <a:rPr lang="nl-NL" sz="2800" dirty="0" err="1"/>
              <a:t>while</a:t>
            </a:r>
            <a:r>
              <a:rPr lang="nl-NL" sz="2800" dirty="0"/>
              <a:t> foster families are </a:t>
            </a:r>
            <a:r>
              <a:rPr lang="nl-NL" sz="2800" dirty="0" err="1"/>
              <a:t>coached</a:t>
            </a:r>
            <a:r>
              <a:rPr lang="nl-NL" sz="2800" dirty="0"/>
              <a:t> </a:t>
            </a:r>
            <a:r>
              <a:rPr lang="nl-NL" sz="2800" dirty="0" err="1"/>
              <a:t>by</a:t>
            </a:r>
            <a:r>
              <a:rPr lang="nl-NL" sz="2800" dirty="0"/>
              <a:t> a social worker.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09993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800" dirty="0"/>
              <a:t>Foster families get </a:t>
            </a:r>
            <a:r>
              <a:rPr lang="nl-NL" sz="2800" dirty="0" err="1"/>
              <a:t>an</a:t>
            </a:r>
            <a:r>
              <a:rPr lang="nl-NL" sz="2800" dirty="0"/>
              <a:t> </a:t>
            </a:r>
            <a:r>
              <a:rPr lang="nl-NL" sz="2800" dirty="0" err="1"/>
              <a:t>allowance</a:t>
            </a:r>
            <a:r>
              <a:rPr lang="nl-NL" sz="2800" dirty="0"/>
              <a:t>/</a:t>
            </a:r>
            <a:r>
              <a:rPr lang="nl-NL" sz="2800" dirty="0" err="1"/>
              <a:t>salary</a:t>
            </a:r>
            <a:r>
              <a:rPr lang="nl-NL" sz="2800" dirty="0"/>
              <a:t>, </a:t>
            </a:r>
          </a:p>
          <a:p>
            <a:pPr marL="0" indent="0">
              <a:buNone/>
            </a:pPr>
            <a:r>
              <a:rPr lang="nl-NL" sz="2800" dirty="0"/>
              <a:t>    </a:t>
            </a:r>
            <a:r>
              <a:rPr lang="nl-NL" sz="2800" dirty="0" err="1"/>
              <a:t>people</a:t>
            </a:r>
            <a:r>
              <a:rPr lang="nl-NL" sz="2800" dirty="0"/>
              <a:t> </a:t>
            </a:r>
            <a:r>
              <a:rPr lang="nl-NL" sz="2800" dirty="0" err="1"/>
              <a:t>who</a:t>
            </a:r>
            <a:r>
              <a:rPr lang="nl-NL" sz="2800" dirty="0"/>
              <a:t> want </a:t>
            </a:r>
            <a:r>
              <a:rPr lang="nl-NL" sz="2800" dirty="0" err="1"/>
              <a:t>to</a:t>
            </a:r>
            <a:r>
              <a:rPr lang="nl-NL" sz="2800" dirty="0"/>
              <a:t> </a:t>
            </a:r>
            <a:r>
              <a:rPr lang="nl-NL" sz="2800" dirty="0" err="1"/>
              <a:t>adopt</a:t>
            </a:r>
            <a:r>
              <a:rPr lang="nl-NL" sz="2800" dirty="0"/>
              <a:t> (</a:t>
            </a:r>
            <a:r>
              <a:rPr lang="nl-NL" sz="2800" dirty="0" err="1"/>
              <a:t>from</a:t>
            </a:r>
            <a:r>
              <a:rPr lang="nl-NL" sz="2800" dirty="0"/>
              <a:t> </a:t>
            </a:r>
            <a:r>
              <a:rPr lang="nl-NL" sz="2800" dirty="0" err="1"/>
              <a:t>abroad</a:t>
            </a:r>
            <a:r>
              <a:rPr lang="nl-NL" sz="2800" dirty="0"/>
              <a:t>) have </a:t>
            </a:r>
            <a:r>
              <a:rPr lang="nl-NL" sz="2800" dirty="0" err="1"/>
              <a:t>to</a:t>
            </a:r>
            <a:r>
              <a:rPr lang="nl-NL" sz="2800" dirty="0"/>
              <a:t> </a:t>
            </a:r>
            <a:r>
              <a:rPr lang="nl-NL" sz="2800" dirty="0" err="1"/>
              <a:t>pay</a:t>
            </a:r>
            <a:r>
              <a:rPr lang="nl-NL" sz="2800" dirty="0"/>
              <a:t> a lot of       	money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90813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4311" y="79514"/>
            <a:ext cx="10018713" cy="1367623"/>
          </a:xfrm>
        </p:spPr>
        <p:txBody>
          <a:bodyPr/>
          <a:lstStyle/>
          <a:p>
            <a:r>
              <a:rPr lang="nl-NL" dirty="0" err="1">
                <a:solidFill>
                  <a:schemeClr val="accent1"/>
                </a:solidFill>
              </a:rPr>
              <a:t>Misunderstandings</a:t>
            </a:r>
            <a:endParaRPr lang="nl-NL" dirty="0">
              <a:solidFill>
                <a:schemeClr val="accent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sz="2800" dirty="0" err="1"/>
              <a:t>That</a:t>
            </a:r>
            <a:r>
              <a:rPr lang="nl-NL" sz="2800" dirty="0"/>
              <a:t> terrible social worker </a:t>
            </a:r>
            <a:r>
              <a:rPr lang="nl-NL" sz="2800" dirty="0">
                <a:solidFill>
                  <a:schemeClr val="accent1"/>
                </a:solidFill>
              </a:rPr>
              <a:t>or</a:t>
            </a:r>
            <a:r>
              <a:rPr lang="nl-NL" sz="2800" dirty="0"/>
              <a:t> help </a:t>
            </a:r>
            <a:r>
              <a:rPr lang="nl-NL" sz="2800" dirty="0" err="1"/>
              <a:t>and</a:t>
            </a:r>
            <a:r>
              <a:rPr lang="nl-NL" sz="2800" dirty="0"/>
              <a:t> control</a:t>
            </a:r>
          </a:p>
          <a:p>
            <a:pPr marL="0" indent="0">
              <a:buNone/>
            </a:pPr>
            <a:endParaRPr lang="nl-NL" sz="2800" dirty="0"/>
          </a:p>
          <a:p>
            <a:pPr marL="0" indent="0">
              <a:buNone/>
            </a:pPr>
            <a:r>
              <a:rPr lang="nl-NL" sz="2800" dirty="0" err="1"/>
              <a:t>That</a:t>
            </a:r>
            <a:r>
              <a:rPr lang="nl-NL" sz="2800" dirty="0"/>
              <a:t> </a:t>
            </a:r>
            <a:r>
              <a:rPr lang="nl-NL" sz="2800" dirty="0" err="1"/>
              <a:t>ungrateful</a:t>
            </a:r>
            <a:r>
              <a:rPr lang="nl-NL" sz="2800" dirty="0"/>
              <a:t> </a:t>
            </a:r>
            <a:r>
              <a:rPr lang="nl-NL" sz="2800" dirty="0" err="1"/>
              <a:t>child</a:t>
            </a:r>
            <a:r>
              <a:rPr lang="nl-NL" sz="2800" dirty="0"/>
              <a:t> </a:t>
            </a:r>
            <a:r>
              <a:rPr lang="nl-NL" sz="2800" dirty="0">
                <a:solidFill>
                  <a:schemeClr val="accent1"/>
                </a:solidFill>
              </a:rPr>
              <a:t>or</a:t>
            </a:r>
            <a:r>
              <a:rPr lang="nl-NL" sz="2800" dirty="0"/>
              <a:t> trauma</a:t>
            </a:r>
          </a:p>
          <a:p>
            <a:pPr marL="0" indent="0">
              <a:buNone/>
            </a:pPr>
            <a:endParaRPr lang="nl-NL" sz="2800" dirty="0"/>
          </a:p>
          <a:p>
            <a:pPr marL="0" indent="0">
              <a:buNone/>
            </a:pPr>
            <a:r>
              <a:rPr lang="nl-NL" sz="2800" dirty="0" err="1"/>
              <a:t>Those</a:t>
            </a:r>
            <a:r>
              <a:rPr lang="nl-NL" sz="2800" dirty="0"/>
              <a:t> </a:t>
            </a:r>
            <a:r>
              <a:rPr lang="nl-NL" sz="2800" dirty="0" err="1"/>
              <a:t>unreliable</a:t>
            </a:r>
            <a:r>
              <a:rPr lang="nl-NL" sz="2800" dirty="0"/>
              <a:t> </a:t>
            </a:r>
            <a:r>
              <a:rPr lang="nl-NL" sz="2800" dirty="0" err="1"/>
              <a:t>parents</a:t>
            </a:r>
            <a:r>
              <a:rPr lang="nl-NL" sz="2800" dirty="0"/>
              <a:t> </a:t>
            </a:r>
            <a:r>
              <a:rPr lang="nl-NL" sz="2800" dirty="0">
                <a:solidFill>
                  <a:schemeClr val="accent1"/>
                </a:solidFill>
              </a:rPr>
              <a:t>or</a:t>
            </a:r>
            <a:r>
              <a:rPr lang="nl-NL" sz="2800" dirty="0"/>
              <a:t> life long </a:t>
            </a:r>
            <a:r>
              <a:rPr lang="nl-NL" sz="2800" dirty="0" err="1"/>
              <a:t>loyality</a:t>
            </a:r>
            <a:endParaRPr lang="nl-NL" sz="2800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4" name="Picture 2" descr="http://data1.ibtimes.co.in/en/full/626096/lion-movi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4082" y="4142630"/>
            <a:ext cx="3877982" cy="258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74939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What</a:t>
            </a:r>
            <a:r>
              <a:rPr lang="nl-NL" dirty="0"/>
              <a:t> do </a:t>
            </a:r>
            <a:r>
              <a:rPr lang="nl-NL" dirty="0" err="1"/>
              <a:t>your</a:t>
            </a:r>
            <a:r>
              <a:rPr lang="nl-NL" dirty="0"/>
              <a:t> </a:t>
            </a:r>
            <a:r>
              <a:rPr lang="nl-NL" dirty="0" err="1"/>
              <a:t>neigbours</a:t>
            </a:r>
            <a:r>
              <a:rPr lang="nl-NL" dirty="0"/>
              <a:t> </a:t>
            </a:r>
            <a:r>
              <a:rPr lang="nl-NL" dirty="0" err="1"/>
              <a:t>know</a:t>
            </a:r>
            <a:r>
              <a:rPr lang="nl-NL" dirty="0"/>
              <a:t> </a:t>
            </a:r>
            <a:r>
              <a:rPr lang="nl-NL" dirty="0" err="1"/>
              <a:t>about</a:t>
            </a:r>
            <a:r>
              <a:rPr lang="nl-NL" dirty="0"/>
              <a:t> foster care </a:t>
            </a:r>
            <a:r>
              <a:rPr lang="nl-NL" dirty="0" err="1"/>
              <a:t>and</a:t>
            </a:r>
            <a:r>
              <a:rPr lang="nl-NL" dirty="0"/>
              <a:t> adoption??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l-NL" dirty="0"/>
              <a:t> </a:t>
            </a:r>
          </a:p>
          <a:p>
            <a:pPr marL="0" indent="0">
              <a:buNone/>
            </a:pPr>
            <a:r>
              <a:rPr lang="nl-NL" sz="2800" dirty="0" err="1"/>
              <a:t>Now</a:t>
            </a:r>
            <a:r>
              <a:rPr lang="nl-NL" sz="2800" dirty="0"/>
              <a:t> families </a:t>
            </a:r>
            <a:r>
              <a:rPr lang="nl-NL" sz="2800" dirty="0" err="1"/>
              <a:t>who</a:t>
            </a:r>
            <a:r>
              <a:rPr lang="nl-NL" sz="2800" dirty="0"/>
              <a:t> want </a:t>
            </a:r>
            <a:r>
              <a:rPr lang="nl-NL" sz="2800" dirty="0" err="1"/>
              <a:t>to</a:t>
            </a:r>
            <a:r>
              <a:rPr lang="nl-NL" sz="2800" dirty="0"/>
              <a:t> </a:t>
            </a:r>
            <a:r>
              <a:rPr lang="nl-NL" sz="2800" dirty="0" err="1"/>
              <a:t>adopt</a:t>
            </a:r>
            <a:r>
              <a:rPr lang="nl-NL" sz="2800" dirty="0"/>
              <a:t> have </a:t>
            </a:r>
            <a:r>
              <a:rPr lang="nl-NL" sz="2800" dirty="0" err="1"/>
              <a:t>to</a:t>
            </a:r>
            <a:r>
              <a:rPr lang="nl-NL" sz="2800" dirty="0"/>
              <a:t> </a:t>
            </a:r>
            <a:r>
              <a:rPr lang="nl-NL" sz="2800" dirty="0" err="1"/>
              <a:t>wait</a:t>
            </a:r>
            <a:r>
              <a:rPr lang="nl-NL" sz="2800" dirty="0"/>
              <a:t> </a:t>
            </a:r>
            <a:r>
              <a:rPr lang="nl-NL" sz="2800" dirty="0" err="1"/>
              <a:t>very</a:t>
            </a:r>
            <a:r>
              <a:rPr lang="nl-NL" sz="2800" dirty="0"/>
              <a:t> long (</a:t>
            </a:r>
            <a:r>
              <a:rPr lang="nl-NL" sz="2800" dirty="0" err="1"/>
              <a:t>only</a:t>
            </a:r>
            <a:r>
              <a:rPr lang="nl-NL" sz="2800" dirty="0"/>
              <a:t> special needs children are </a:t>
            </a:r>
            <a:r>
              <a:rPr lang="nl-NL" sz="2800" dirty="0" err="1"/>
              <a:t>availble</a:t>
            </a:r>
            <a:r>
              <a:rPr lang="nl-NL" sz="2800" dirty="0"/>
              <a:t>), </a:t>
            </a:r>
            <a:r>
              <a:rPr lang="nl-NL" sz="2800" dirty="0" err="1"/>
              <a:t>while</a:t>
            </a:r>
            <a:r>
              <a:rPr lang="nl-NL" sz="2800" dirty="0"/>
              <a:t> foster care </a:t>
            </a:r>
            <a:r>
              <a:rPr lang="nl-NL" sz="2800" dirty="0" err="1"/>
              <a:t>agencies</a:t>
            </a:r>
            <a:r>
              <a:rPr lang="nl-NL" sz="2800" dirty="0"/>
              <a:t> </a:t>
            </a:r>
            <a:r>
              <a:rPr lang="nl-NL" sz="2800" dirty="0" err="1"/>
              <a:t>urgently</a:t>
            </a:r>
            <a:r>
              <a:rPr lang="nl-NL" sz="2800" dirty="0"/>
              <a:t> </a:t>
            </a:r>
            <a:r>
              <a:rPr lang="nl-NL" sz="2800" dirty="0" err="1"/>
              <a:t>need</a:t>
            </a:r>
            <a:r>
              <a:rPr lang="nl-NL" sz="2800" dirty="0"/>
              <a:t> new families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sz="2800" dirty="0"/>
              <a:t>My mission is </a:t>
            </a:r>
            <a:r>
              <a:rPr lang="nl-NL" sz="2800" dirty="0" err="1"/>
              <a:t>to</a:t>
            </a:r>
            <a:r>
              <a:rPr lang="nl-NL" sz="2800" dirty="0"/>
              <a:t> </a:t>
            </a:r>
            <a:r>
              <a:rPr lang="nl-NL" sz="2800" dirty="0" err="1"/>
              <a:t>bring</a:t>
            </a:r>
            <a:r>
              <a:rPr lang="nl-NL" sz="2800" dirty="0"/>
              <a:t> these </a:t>
            </a:r>
            <a:r>
              <a:rPr lang="nl-NL" sz="2800" dirty="0" err="1"/>
              <a:t>two</a:t>
            </a:r>
            <a:r>
              <a:rPr lang="nl-NL" sz="2800" dirty="0"/>
              <a:t> </a:t>
            </a:r>
            <a:r>
              <a:rPr lang="nl-NL" sz="2800" dirty="0" err="1"/>
              <a:t>worlds</a:t>
            </a:r>
            <a:r>
              <a:rPr lang="nl-NL" sz="2800" dirty="0"/>
              <a:t> </a:t>
            </a:r>
            <a:r>
              <a:rPr lang="nl-NL" sz="2800" dirty="0" err="1"/>
              <a:t>together</a:t>
            </a:r>
            <a:r>
              <a:rPr lang="nl-NL" sz="2800" dirty="0"/>
              <a:t>: start </a:t>
            </a:r>
            <a:r>
              <a:rPr lang="nl-NL" sz="2800" dirty="0" err="1"/>
              <a:t>with</a:t>
            </a:r>
            <a:r>
              <a:rPr lang="nl-NL" sz="2800" dirty="0"/>
              <a:t> joint information meetings. Both is </a:t>
            </a:r>
            <a:r>
              <a:rPr lang="nl-NL" sz="2800" dirty="0" err="1"/>
              <a:t>about</a:t>
            </a:r>
            <a:r>
              <a:rPr lang="nl-NL" sz="2800" dirty="0"/>
              <a:t> “</a:t>
            </a:r>
            <a:r>
              <a:rPr lang="nl-NL" sz="2800" dirty="0" err="1">
                <a:solidFill>
                  <a:srgbClr val="C00000"/>
                </a:solidFill>
              </a:rPr>
              <a:t>someone</a:t>
            </a:r>
            <a:r>
              <a:rPr lang="nl-NL" sz="2800" dirty="0">
                <a:solidFill>
                  <a:srgbClr val="C00000"/>
                </a:solidFill>
              </a:rPr>
              <a:t> </a:t>
            </a:r>
            <a:r>
              <a:rPr lang="nl-NL" sz="2800" dirty="0" err="1">
                <a:solidFill>
                  <a:srgbClr val="C00000"/>
                </a:solidFill>
              </a:rPr>
              <a:t>else’s</a:t>
            </a:r>
            <a:r>
              <a:rPr lang="nl-NL" sz="2800" dirty="0">
                <a:solidFill>
                  <a:srgbClr val="C00000"/>
                </a:solidFill>
              </a:rPr>
              <a:t> </a:t>
            </a:r>
            <a:r>
              <a:rPr lang="nl-NL" sz="2800" dirty="0" err="1">
                <a:solidFill>
                  <a:srgbClr val="C00000"/>
                </a:solidFill>
              </a:rPr>
              <a:t>child</a:t>
            </a:r>
            <a:r>
              <a:rPr lang="nl-NL" sz="2800" dirty="0"/>
              <a:t>”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0384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1005348"/>
          </a:xfrm>
        </p:spPr>
        <p:txBody>
          <a:bodyPr/>
          <a:lstStyle/>
          <a:p>
            <a:r>
              <a:rPr lang="nl-NL" dirty="0" err="1">
                <a:solidFill>
                  <a:srgbClr val="C00000"/>
                </a:solidFill>
              </a:rPr>
              <a:t>Did</a:t>
            </a:r>
            <a:r>
              <a:rPr lang="nl-NL" dirty="0">
                <a:solidFill>
                  <a:srgbClr val="C00000"/>
                </a:solidFill>
              </a:rPr>
              <a:t> we meet </a:t>
            </a:r>
            <a:r>
              <a:rPr lang="nl-NL" dirty="0" err="1">
                <a:solidFill>
                  <a:srgbClr val="C00000"/>
                </a:solidFill>
              </a:rPr>
              <a:t>before</a:t>
            </a:r>
            <a:r>
              <a:rPr lang="nl-NL" dirty="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err="1"/>
              <a:t>Friendship</a:t>
            </a:r>
            <a:r>
              <a:rPr lang="nl-NL" dirty="0"/>
              <a:t> Brielle – </a:t>
            </a:r>
            <a:r>
              <a:rPr lang="nl-NL" dirty="0" err="1"/>
              <a:t>Havlickuv</a:t>
            </a:r>
            <a:r>
              <a:rPr lang="nl-NL" dirty="0"/>
              <a:t> Brod</a:t>
            </a:r>
          </a:p>
          <a:p>
            <a:r>
              <a:rPr lang="nl-NL" dirty="0"/>
              <a:t>2 conferences</a:t>
            </a:r>
          </a:p>
          <a:p>
            <a:r>
              <a:rPr lang="nl-NL" dirty="0"/>
              <a:t>2 </a:t>
            </a:r>
            <a:r>
              <a:rPr lang="nl-NL" dirty="0" err="1"/>
              <a:t>study</a:t>
            </a:r>
            <a:r>
              <a:rPr lang="nl-NL" dirty="0"/>
              <a:t> </a:t>
            </a:r>
            <a:r>
              <a:rPr lang="nl-NL" dirty="0" err="1"/>
              <a:t>visits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968" y="3693870"/>
            <a:ext cx="3931981" cy="2881452"/>
          </a:xfrm>
          <a:prstGeom prst="rect">
            <a:avLst/>
          </a:prstGeom>
        </p:spPr>
      </p:pic>
      <p:pic>
        <p:nvPicPr>
          <p:cNvPr id="5" name="Picture 3" descr="C:\Users\moniquest\AppData\Local\Microsoft\Windows\Temporary Internet Files\Content.Outlook\GN36JA0L\FJP logo pm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86147" y="5077834"/>
            <a:ext cx="1384895" cy="149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0343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4311" y="1"/>
            <a:ext cx="10018713" cy="1192696"/>
          </a:xfrm>
        </p:spPr>
        <p:txBody>
          <a:bodyPr/>
          <a:lstStyle/>
          <a:p>
            <a:r>
              <a:rPr lang="nl-NL" dirty="0" err="1">
                <a:solidFill>
                  <a:schemeClr val="accent1"/>
                </a:solidFill>
              </a:rPr>
              <a:t>so</a:t>
            </a:r>
            <a:endParaRPr lang="nl-NL" dirty="0">
              <a:solidFill>
                <a:schemeClr val="accent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484310" y="1351723"/>
            <a:ext cx="10018713" cy="443947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l-NL" sz="2800" dirty="0" err="1"/>
              <a:t>Compliments</a:t>
            </a:r>
            <a:r>
              <a:rPr lang="nl-NL" sz="2800" dirty="0"/>
              <a:t> for </a:t>
            </a:r>
            <a:r>
              <a:rPr lang="nl-NL" sz="2800" dirty="0" err="1"/>
              <a:t>all</a:t>
            </a:r>
            <a:r>
              <a:rPr lang="nl-NL" sz="2800" dirty="0"/>
              <a:t> </a:t>
            </a:r>
            <a:r>
              <a:rPr lang="nl-NL" sz="2800" dirty="0" err="1"/>
              <a:t>that</a:t>
            </a:r>
            <a:r>
              <a:rPr lang="nl-NL" sz="2800" dirty="0"/>
              <a:t> </a:t>
            </a:r>
            <a:r>
              <a:rPr lang="nl-NL" sz="2800" dirty="0" err="1"/>
              <a:t>you</a:t>
            </a:r>
            <a:r>
              <a:rPr lang="nl-NL" sz="2800" dirty="0"/>
              <a:t> </a:t>
            </a:r>
            <a:r>
              <a:rPr lang="nl-NL" sz="2800" dirty="0" err="1"/>
              <a:t>reached</a:t>
            </a:r>
            <a:endParaRPr lang="nl-NL" sz="2800" dirty="0"/>
          </a:p>
          <a:p>
            <a:pPr marL="0" indent="0">
              <a:buNone/>
            </a:pPr>
            <a:r>
              <a:rPr lang="nl-NL" sz="2800" dirty="0"/>
              <a:t>Foster care </a:t>
            </a:r>
            <a:r>
              <a:rPr lang="nl-NL" sz="2800" dirty="0" err="1"/>
              <a:t>and</a:t>
            </a:r>
            <a:r>
              <a:rPr lang="nl-NL" sz="2800" dirty="0"/>
              <a:t> </a:t>
            </a:r>
            <a:r>
              <a:rPr lang="nl-NL" sz="2800" dirty="0" err="1"/>
              <a:t>residential</a:t>
            </a:r>
            <a:r>
              <a:rPr lang="nl-NL" sz="2800" dirty="0"/>
              <a:t> care are no </a:t>
            </a:r>
            <a:r>
              <a:rPr lang="nl-NL" sz="2800" dirty="0" err="1"/>
              <a:t>ennemies</a:t>
            </a:r>
            <a:r>
              <a:rPr lang="nl-NL" sz="2800" dirty="0"/>
              <a:t>, </a:t>
            </a:r>
            <a:r>
              <a:rPr lang="nl-NL" sz="2800" dirty="0" err="1"/>
              <a:t>not</a:t>
            </a:r>
            <a:r>
              <a:rPr lang="nl-NL" sz="2800" dirty="0"/>
              <a:t> </a:t>
            </a:r>
            <a:r>
              <a:rPr lang="nl-NL" sz="2800" dirty="0" err="1"/>
              <a:t>all</a:t>
            </a:r>
            <a:r>
              <a:rPr lang="nl-NL" sz="2800" dirty="0"/>
              <a:t> children </a:t>
            </a:r>
            <a:r>
              <a:rPr lang="nl-NL" sz="2800" dirty="0" err="1"/>
              <a:t>can</a:t>
            </a:r>
            <a:r>
              <a:rPr lang="nl-NL" sz="2800" dirty="0"/>
              <a:t> live in a family</a:t>
            </a:r>
          </a:p>
          <a:p>
            <a:pPr marL="0" indent="0">
              <a:buNone/>
            </a:pPr>
            <a:r>
              <a:rPr lang="nl-NL" sz="2800" dirty="0" err="1"/>
              <a:t>don’t</a:t>
            </a:r>
            <a:r>
              <a:rPr lang="nl-NL" sz="2800" dirty="0"/>
              <a:t> take over </a:t>
            </a:r>
            <a:r>
              <a:rPr lang="nl-NL" sz="2800" dirty="0" err="1"/>
              <a:t>all</a:t>
            </a:r>
            <a:r>
              <a:rPr lang="nl-NL" sz="2800" dirty="0"/>
              <a:t> </a:t>
            </a:r>
            <a:r>
              <a:rPr lang="nl-NL" sz="2800" dirty="0" err="1"/>
              <a:t>responsibilies</a:t>
            </a:r>
            <a:r>
              <a:rPr lang="nl-NL" sz="2800" dirty="0"/>
              <a:t>: “</a:t>
            </a:r>
            <a:r>
              <a:rPr lang="nl-NL" sz="2800" dirty="0" err="1"/>
              <a:t>parents</a:t>
            </a:r>
            <a:r>
              <a:rPr lang="nl-NL" sz="2800" dirty="0"/>
              <a:t> </a:t>
            </a:r>
            <a:r>
              <a:rPr lang="nl-NL" sz="2800" dirty="0" err="1"/>
              <a:t>how</a:t>
            </a:r>
            <a:r>
              <a:rPr lang="nl-NL" sz="2800" dirty="0"/>
              <a:t> </a:t>
            </a:r>
            <a:r>
              <a:rPr lang="nl-NL" sz="2800" dirty="0" err="1"/>
              <a:t>will</a:t>
            </a:r>
            <a:r>
              <a:rPr lang="nl-NL" sz="2800" dirty="0"/>
              <a:t> </a:t>
            </a:r>
            <a:r>
              <a:rPr lang="nl-NL" sz="2800" dirty="0" err="1"/>
              <a:t>you</a:t>
            </a:r>
            <a:r>
              <a:rPr lang="nl-NL" sz="2800" dirty="0"/>
              <a:t> </a:t>
            </a:r>
            <a:r>
              <a:rPr lang="nl-NL" sz="2800" dirty="0" err="1"/>
              <a:t>solve</a:t>
            </a:r>
            <a:r>
              <a:rPr lang="nl-NL" sz="2800" dirty="0"/>
              <a:t> </a:t>
            </a:r>
            <a:r>
              <a:rPr lang="nl-NL" sz="2800" dirty="0" err="1"/>
              <a:t>your</a:t>
            </a:r>
            <a:r>
              <a:rPr lang="nl-NL" sz="2800" dirty="0"/>
              <a:t> </a:t>
            </a:r>
            <a:r>
              <a:rPr lang="nl-NL" sz="2800" dirty="0" err="1"/>
              <a:t>problems</a:t>
            </a:r>
            <a:r>
              <a:rPr lang="nl-NL" sz="2800" dirty="0"/>
              <a:t>”</a:t>
            </a:r>
          </a:p>
          <a:p>
            <a:pPr marL="0" indent="0">
              <a:buNone/>
            </a:pPr>
            <a:r>
              <a:rPr lang="nl-NL" sz="2800" dirty="0" err="1"/>
              <a:t>Bring</a:t>
            </a:r>
            <a:r>
              <a:rPr lang="nl-NL" sz="2800" dirty="0"/>
              <a:t> the </a:t>
            </a:r>
            <a:r>
              <a:rPr lang="nl-NL" sz="2800" dirty="0" err="1"/>
              <a:t>world</a:t>
            </a:r>
            <a:r>
              <a:rPr lang="nl-NL" sz="2800" dirty="0"/>
              <a:t> of foster care </a:t>
            </a:r>
            <a:r>
              <a:rPr lang="nl-NL" sz="2800" dirty="0" err="1"/>
              <a:t>and</a:t>
            </a:r>
            <a:r>
              <a:rPr lang="nl-NL" sz="2800" dirty="0"/>
              <a:t> adoption </a:t>
            </a:r>
            <a:r>
              <a:rPr lang="nl-NL" sz="2800" dirty="0" err="1"/>
              <a:t>together</a:t>
            </a:r>
            <a:endParaRPr lang="nl-NL" sz="2800" dirty="0"/>
          </a:p>
          <a:p>
            <a:pPr marL="0" indent="0">
              <a:buNone/>
            </a:pPr>
            <a:r>
              <a:rPr lang="nl-NL" sz="2800" dirty="0"/>
              <a:t>Go on </a:t>
            </a:r>
            <a:r>
              <a:rPr lang="nl-NL" sz="2800" dirty="0" err="1"/>
              <a:t>with</a:t>
            </a:r>
            <a:r>
              <a:rPr lang="nl-NL" sz="2800"/>
              <a:t> the </a:t>
            </a:r>
            <a:r>
              <a:rPr lang="nl-NL" sz="2800" dirty="0"/>
              <a:t>Christmas trees</a:t>
            </a:r>
          </a:p>
          <a:p>
            <a:pPr marL="0" indent="0">
              <a:buNone/>
            </a:pPr>
            <a:r>
              <a:rPr lang="nl-NL" sz="2800" dirty="0" err="1"/>
              <a:t>And</a:t>
            </a:r>
            <a:r>
              <a:rPr lang="nl-NL" sz="2800" dirty="0"/>
              <a:t> </a:t>
            </a:r>
            <a:r>
              <a:rPr lang="nl-NL" sz="2800" dirty="0" err="1"/>
              <a:t>watch</a:t>
            </a:r>
            <a:r>
              <a:rPr lang="nl-NL" sz="2800" dirty="0"/>
              <a:t> </a:t>
            </a:r>
            <a:r>
              <a:rPr lang="nl-NL" sz="2800" b="1" dirty="0">
                <a:solidFill>
                  <a:schemeClr val="accent1"/>
                </a:solidFill>
              </a:rPr>
              <a:t>LION</a:t>
            </a:r>
          </a:p>
        </p:txBody>
      </p:sp>
    </p:spTree>
    <p:extLst>
      <p:ext uri="{BB962C8B-B14F-4D97-AF65-F5344CB8AC3E}">
        <p14:creationId xmlns:p14="http://schemas.microsoft.com/office/powerpoint/2010/main" val="156854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sz="3600" b="1" dirty="0"/>
              <a:t>Contact: r.de.bot@theknowledgefactory.nl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4" name="Afbeelding 3" descr="C:\Users\Jeroen el Hahaoui\Downloads\The Knowledge Factory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30817" y="100814"/>
            <a:ext cx="4013878" cy="2566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84497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484311" y="71562"/>
            <a:ext cx="10018713" cy="1773141"/>
          </a:xfrm>
        </p:spPr>
        <p:txBody>
          <a:bodyPr/>
          <a:lstStyle/>
          <a:p>
            <a:pPr>
              <a:defRPr/>
            </a:pPr>
            <a:r>
              <a:rPr lang="nl-NL" dirty="0" err="1">
                <a:solidFill>
                  <a:schemeClr val="accent1"/>
                </a:solidFill>
              </a:rPr>
              <a:t>Number</a:t>
            </a:r>
            <a:r>
              <a:rPr lang="nl-NL" dirty="0">
                <a:solidFill>
                  <a:schemeClr val="accent1"/>
                </a:solidFill>
              </a:rPr>
              <a:t> of foster children</a:t>
            </a:r>
          </a:p>
        </p:txBody>
      </p:sp>
      <p:pic>
        <p:nvPicPr>
          <p:cNvPr id="6" name="Tijdelijke aanduiding voor inhoud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6377" t="39714" r="4580" b="18260"/>
          <a:stretch/>
        </p:blipFill>
        <p:spPr>
          <a:xfrm>
            <a:off x="3496960" y="2138901"/>
            <a:ext cx="8505723" cy="4540693"/>
          </a:xfrm>
          <a:prstGeom prst="rect">
            <a:avLst/>
          </a:prstGeom>
        </p:spPr>
      </p:pic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72F2D-B2AC-6244-8A61-4DB2981BEBB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637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chemeClr val="accent1"/>
                </a:solidFill>
              </a:rPr>
              <a:t>a new </a:t>
            </a:r>
            <a:r>
              <a:rPr lang="nl-NL" dirty="0" err="1">
                <a:solidFill>
                  <a:schemeClr val="accent1"/>
                </a:solidFill>
              </a:rPr>
              <a:t>orientation</a:t>
            </a:r>
            <a:r>
              <a:rPr lang="nl-NL" dirty="0">
                <a:solidFill>
                  <a:schemeClr val="accent1"/>
                </a:solidFill>
              </a:rPr>
              <a:t>:</a:t>
            </a:r>
            <a:br>
              <a:rPr lang="nl-NL" dirty="0">
                <a:solidFill>
                  <a:schemeClr val="accent1"/>
                </a:solidFill>
              </a:rPr>
            </a:br>
            <a:r>
              <a:rPr lang="nl-NL" dirty="0" err="1">
                <a:solidFill>
                  <a:schemeClr val="accent1"/>
                </a:solidFill>
              </a:rPr>
              <a:t>from</a:t>
            </a:r>
            <a:r>
              <a:rPr lang="nl-NL" dirty="0">
                <a:solidFill>
                  <a:schemeClr val="accent1"/>
                </a:solidFill>
              </a:rPr>
              <a:t> welfare state </a:t>
            </a:r>
            <a:r>
              <a:rPr lang="nl-NL" dirty="0" err="1">
                <a:solidFill>
                  <a:schemeClr val="accent1"/>
                </a:solidFill>
              </a:rPr>
              <a:t>to</a:t>
            </a:r>
            <a:r>
              <a:rPr lang="nl-NL" dirty="0">
                <a:solidFill>
                  <a:schemeClr val="accent1"/>
                </a:solidFill>
              </a:rPr>
              <a:t> </a:t>
            </a:r>
            <a:r>
              <a:rPr lang="nl-NL" dirty="0" err="1">
                <a:solidFill>
                  <a:schemeClr val="accent1"/>
                </a:solidFill>
              </a:rPr>
              <a:t>participation</a:t>
            </a:r>
            <a:r>
              <a:rPr lang="nl-NL" dirty="0">
                <a:solidFill>
                  <a:schemeClr val="accent1"/>
                </a:solidFill>
              </a:rPr>
              <a:t> society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484310" y="1877961"/>
            <a:ext cx="10018713" cy="3913239"/>
          </a:xfrm>
        </p:spPr>
        <p:txBody>
          <a:bodyPr/>
          <a:lstStyle/>
          <a:p>
            <a:pPr marL="0" indent="0">
              <a:buNone/>
            </a:pPr>
            <a:endParaRPr lang="nl-NL" dirty="0"/>
          </a:p>
          <a:p>
            <a:r>
              <a:rPr lang="nl-NL" sz="2800" dirty="0">
                <a:solidFill>
                  <a:srgbClr val="FF0000"/>
                </a:solidFill>
              </a:rPr>
              <a:t>Old/</a:t>
            </a:r>
            <a:r>
              <a:rPr lang="nl-NL" sz="2800" dirty="0" err="1">
                <a:solidFill>
                  <a:srgbClr val="FF0000"/>
                </a:solidFill>
              </a:rPr>
              <a:t>passive</a:t>
            </a:r>
            <a:r>
              <a:rPr lang="nl-NL" sz="2800" dirty="0">
                <a:solidFill>
                  <a:srgbClr val="FF0000"/>
                </a:solidFill>
              </a:rPr>
              <a:t>: </a:t>
            </a:r>
            <a:r>
              <a:rPr lang="nl-NL" sz="2800" dirty="0"/>
              <a:t>the </a:t>
            </a:r>
            <a:r>
              <a:rPr lang="nl-NL" sz="2800" dirty="0" err="1"/>
              <a:t>client</a:t>
            </a:r>
            <a:r>
              <a:rPr lang="nl-NL" sz="2800" dirty="0"/>
              <a:t> as customer</a:t>
            </a:r>
          </a:p>
          <a:p>
            <a:pPr marL="0" indent="0">
              <a:buNone/>
            </a:pPr>
            <a:endParaRPr lang="nl-NL" sz="2800" dirty="0"/>
          </a:p>
          <a:p>
            <a:r>
              <a:rPr lang="nl-NL" sz="2800" dirty="0">
                <a:solidFill>
                  <a:srgbClr val="FF0000"/>
                </a:solidFill>
              </a:rPr>
              <a:t>New/</a:t>
            </a:r>
            <a:r>
              <a:rPr lang="nl-NL" sz="2800" dirty="0" err="1">
                <a:solidFill>
                  <a:srgbClr val="FF0000"/>
                </a:solidFill>
              </a:rPr>
              <a:t>activating</a:t>
            </a:r>
            <a:r>
              <a:rPr lang="nl-NL" sz="2800" dirty="0">
                <a:solidFill>
                  <a:srgbClr val="FF0000"/>
                </a:solidFill>
              </a:rPr>
              <a:t>:</a:t>
            </a:r>
            <a:r>
              <a:rPr lang="nl-NL" sz="2800" dirty="0"/>
              <a:t> </a:t>
            </a:r>
            <a:r>
              <a:rPr lang="nl-NL" sz="2800" dirty="0" err="1"/>
              <a:t>how</a:t>
            </a:r>
            <a:r>
              <a:rPr lang="nl-NL" sz="2800" dirty="0"/>
              <a:t> are </a:t>
            </a:r>
            <a:r>
              <a:rPr lang="nl-NL" sz="2800" dirty="0" err="1"/>
              <a:t>you</a:t>
            </a:r>
            <a:r>
              <a:rPr lang="nl-NL" sz="2800" dirty="0"/>
              <a:t> </a:t>
            </a:r>
            <a:r>
              <a:rPr lang="nl-NL" sz="2800" dirty="0" err="1"/>
              <a:t>gonna</a:t>
            </a:r>
            <a:r>
              <a:rPr lang="nl-NL" sz="2800" dirty="0"/>
              <a:t> </a:t>
            </a:r>
            <a:r>
              <a:rPr lang="nl-NL" sz="2800" dirty="0" err="1"/>
              <a:t>solve</a:t>
            </a:r>
            <a:r>
              <a:rPr lang="nl-NL" sz="2800" dirty="0"/>
              <a:t> </a:t>
            </a:r>
            <a:r>
              <a:rPr lang="nl-NL" sz="2800" dirty="0" err="1"/>
              <a:t>your</a:t>
            </a:r>
            <a:r>
              <a:rPr lang="nl-NL" sz="2800" dirty="0"/>
              <a:t> </a:t>
            </a:r>
            <a:r>
              <a:rPr lang="nl-NL" sz="2800" dirty="0" err="1"/>
              <a:t>own</a:t>
            </a:r>
            <a:r>
              <a:rPr lang="nl-NL" sz="2800" dirty="0"/>
              <a:t> </a:t>
            </a:r>
            <a:r>
              <a:rPr lang="nl-NL" sz="2800" dirty="0" err="1"/>
              <a:t>problem</a:t>
            </a:r>
            <a:r>
              <a:rPr lang="nl-NL" sz="2800" dirty="0"/>
              <a:t>?</a:t>
            </a:r>
          </a:p>
          <a:p>
            <a:pPr marL="0" indent="0">
              <a:buNone/>
            </a:pPr>
            <a:r>
              <a:rPr lang="nl-NL" sz="1600" dirty="0"/>
              <a:t>       (Stephen </a:t>
            </a:r>
            <a:r>
              <a:rPr lang="nl-NL" sz="1600" dirty="0" err="1"/>
              <a:t>Covey</a:t>
            </a:r>
            <a:r>
              <a:rPr lang="nl-NL" sz="1600" dirty="0"/>
              <a:t>: personal </a:t>
            </a:r>
            <a:r>
              <a:rPr lang="nl-NL" sz="1600" dirty="0" err="1"/>
              <a:t>leadership</a:t>
            </a:r>
            <a:r>
              <a:rPr lang="nl-NL" sz="1600" dirty="0"/>
              <a:t>).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71" b="19274"/>
          <a:stretch/>
        </p:blipFill>
        <p:spPr>
          <a:xfrm>
            <a:off x="10395922" y="4621161"/>
            <a:ext cx="1724025" cy="2113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421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chemeClr val="accent1"/>
                </a:solidFill>
              </a:rPr>
              <a:t>The </a:t>
            </a:r>
            <a:r>
              <a:rPr lang="nl-NL" dirty="0" err="1">
                <a:solidFill>
                  <a:schemeClr val="accent1"/>
                </a:solidFill>
              </a:rPr>
              <a:t>kitchen</a:t>
            </a:r>
            <a:r>
              <a:rPr lang="nl-NL" dirty="0">
                <a:solidFill>
                  <a:schemeClr val="accent1"/>
                </a:solidFill>
              </a:rPr>
              <a:t> </a:t>
            </a:r>
            <a:r>
              <a:rPr lang="nl-NL" dirty="0" err="1">
                <a:solidFill>
                  <a:schemeClr val="accent1"/>
                </a:solidFill>
              </a:rPr>
              <a:t>table</a:t>
            </a:r>
            <a:r>
              <a:rPr lang="nl-NL" dirty="0">
                <a:solidFill>
                  <a:schemeClr val="accent1"/>
                </a:solidFill>
              </a:rPr>
              <a:t> </a:t>
            </a:r>
            <a:r>
              <a:rPr lang="nl-NL" dirty="0" err="1">
                <a:solidFill>
                  <a:schemeClr val="accent1"/>
                </a:solidFill>
              </a:rPr>
              <a:t>conversation</a:t>
            </a:r>
            <a:endParaRPr lang="nl-NL" dirty="0">
              <a:solidFill>
                <a:schemeClr val="accent1"/>
              </a:solidFill>
            </a:endParaRPr>
          </a:p>
        </p:txBody>
      </p:sp>
      <p:pic>
        <p:nvPicPr>
          <p:cNvPr id="3" name="Picture 2" descr="http://www.groenlinkspvda-leusden.nl/wp-content/uploads/keuke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5316" y="3900920"/>
            <a:ext cx="4186148" cy="2780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farm4.staticflickr.com/3088/3200891513_75631239a5_z.jpg?zz=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07"/>
          <a:stretch/>
        </p:blipFill>
        <p:spPr bwMode="auto">
          <a:xfrm>
            <a:off x="7519834" y="3886215"/>
            <a:ext cx="4505018" cy="280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2548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4311" y="103368"/>
            <a:ext cx="10018713" cy="1653872"/>
          </a:xfrm>
        </p:spPr>
        <p:txBody>
          <a:bodyPr/>
          <a:lstStyle/>
          <a:p>
            <a:r>
              <a:rPr lang="nl-NL" dirty="0">
                <a:solidFill>
                  <a:schemeClr val="accent1"/>
                </a:solidFill>
              </a:rPr>
              <a:t>The polka dot </a:t>
            </a:r>
            <a:r>
              <a:rPr lang="nl-NL" dirty="0" err="1">
                <a:solidFill>
                  <a:schemeClr val="accent1"/>
                </a:solidFill>
              </a:rPr>
              <a:t>schedule</a:t>
            </a:r>
            <a:endParaRPr lang="nl-NL" dirty="0">
              <a:solidFill>
                <a:schemeClr val="accent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sz="2800" dirty="0"/>
              <a:t>family</a:t>
            </a:r>
          </a:p>
          <a:p>
            <a:pPr marL="0" indent="0">
              <a:buNone/>
            </a:pPr>
            <a:r>
              <a:rPr lang="nl-NL" sz="2800" dirty="0" err="1"/>
              <a:t>friends</a:t>
            </a:r>
            <a:endParaRPr lang="nl-NL" sz="2800" dirty="0"/>
          </a:p>
          <a:p>
            <a:pPr marL="0" indent="0">
              <a:buNone/>
            </a:pPr>
            <a:r>
              <a:rPr lang="nl-NL" sz="2800" dirty="0" err="1"/>
              <a:t>neigbours</a:t>
            </a:r>
            <a:endParaRPr lang="nl-NL" sz="2800" dirty="0"/>
          </a:p>
          <a:p>
            <a:pPr marL="0" indent="0">
              <a:buNone/>
            </a:pPr>
            <a:r>
              <a:rPr lang="nl-NL" sz="2800" dirty="0" err="1"/>
              <a:t>church</a:t>
            </a:r>
            <a:endParaRPr lang="nl-NL" sz="2800" dirty="0"/>
          </a:p>
          <a:p>
            <a:pPr marL="0" indent="0">
              <a:buNone/>
            </a:pPr>
            <a:r>
              <a:rPr lang="nl-NL" sz="2800" dirty="0" err="1"/>
              <a:t>sportsclub</a:t>
            </a:r>
            <a:r>
              <a:rPr lang="nl-NL" sz="2800" dirty="0"/>
              <a:t>.</a:t>
            </a:r>
          </a:p>
        </p:txBody>
      </p:sp>
      <p:pic>
        <p:nvPicPr>
          <p:cNvPr id="4" name="Tijdelijke aanduiding voor inhoud 3" descr="SCAN0001"/>
          <p:cNvPicPr>
            <a:picLocks/>
          </p:cNvPicPr>
          <p:nvPr/>
        </p:nvPicPr>
        <p:blipFill rotWithShape="1"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42" t="13029" r="4986" b="10260"/>
          <a:stretch/>
        </p:blipFill>
        <p:spPr bwMode="auto">
          <a:xfrm>
            <a:off x="7052807" y="1868557"/>
            <a:ext cx="4969565" cy="4832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915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chemeClr val="accent1"/>
                </a:solidFill>
              </a:rPr>
              <a:t>New </a:t>
            </a:r>
            <a:r>
              <a:rPr lang="nl-NL" dirty="0" err="1">
                <a:solidFill>
                  <a:schemeClr val="accent1"/>
                </a:solidFill>
              </a:rPr>
              <a:t>role</a:t>
            </a:r>
            <a:r>
              <a:rPr lang="nl-NL" dirty="0">
                <a:solidFill>
                  <a:schemeClr val="accent1"/>
                </a:solidFill>
              </a:rPr>
              <a:t> of the social worker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484310" y="2154803"/>
            <a:ext cx="10018713" cy="3636397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nl-NL" sz="2800" dirty="0"/>
          </a:p>
          <a:p>
            <a:pPr marL="0" indent="0">
              <a:buNone/>
            </a:pPr>
            <a:endParaRPr lang="nl-NL" sz="2800" dirty="0"/>
          </a:p>
          <a:p>
            <a:pPr marL="0" indent="0">
              <a:buNone/>
            </a:pPr>
            <a:r>
              <a:rPr lang="nl-NL" sz="2800" u="sng" dirty="0">
                <a:solidFill>
                  <a:srgbClr val="FF0000"/>
                </a:solidFill>
              </a:rPr>
              <a:t>Network :</a:t>
            </a:r>
            <a:r>
              <a:rPr lang="nl-NL" sz="2800" dirty="0">
                <a:solidFill>
                  <a:srgbClr val="FF0000"/>
                </a:solidFill>
              </a:rPr>
              <a:t>	</a:t>
            </a:r>
            <a:r>
              <a:rPr lang="nl-NL" sz="2800" dirty="0" err="1"/>
              <a:t>descibe</a:t>
            </a:r>
            <a:endParaRPr lang="nl-NL" sz="2800" dirty="0"/>
          </a:p>
          <a:p>
            <a:pPr marL="0" indent="0">
              <a:buNone/>
            </a:pPr>
            <a:r>
              <a:rPr lang="nl-NL" sz="2800" dirty="0"/>
              <a:t>				</a:t>
            </a:r>
            <a:r>
              <a:rPr lang="nl-NL" sz="2800" dirty="0" err="1"/>
              <a:t>repair</a:t>
            </a:r>
            <a:endParaRPr lang="nl-NL" sz="2800" dirty="0"/>
          </a:p>
          <a:p>
            <a:pPr marL="0" indent="0">
              <a:buNone/>
            </a:pPr>
            <a:r>
              <a:rPr lang="nl-NL" sz="2800" dirty="0"/>
              <a:t>				</a:t>
            </a:r>
            <a:r>
              <a:rPr lang="nl-NL" sz="2800" dirty="0" err="1"/>
              <a:t>activate</a:t>
            </a:r>
            <a:endParaRPr lang="nl-NL" sz="2800" dirty="0"/>
          </a:p>
          <a:p>
            <a:pPr marL="0" indent="0">
              <a:buNone/>
            </a:pPr>
            <a:r>
              <a:rPr lang="nl-NL" sz="2800" dirty="0"/>
              <a:t>								Family </a:t>
            </a:r>
            <a:r>
              <a:rPr lang="nl-NL" sz="2800" dirty="0" err="1"/>
              <a:t>group</a:t>
            </a:r>
            <a:r>
              <a:rPr lang="nl-NL" sz="2800" dirty="0"/>
              <a:t> conference</a:t>
            </a:r>
          </a:p>
          <a:p>
            <a:pPr marL="0" indent="0">
              <a:buNone/>
            </a:pPr>
            <a:r>
              <a:rPr lang="nl-NL" sz="2800" dirty="0"/>
              <a:t>								Kinship care (is no second </a:t>
            </a:r>
            <a:r>
              <a:rPr lang="nl-NL" sz="2800" dirty="0" err="1"/>
              <a:t>choice</a:t>
            </a:r>
            <a:r>
              <a:rPr lang="nl-NL" sz="2800" dirty="0"/>
              <a:t>)</a:t>
            </a:r>
          </a:p>
          <a:p>
            <a:pPr marL="0" indent="0">
              <a:buNone/>
            </a:pPr>
            <a:r>
              <a:rPr lang="nl-NL" sz="2800" dirty="0"/>
              <a:t>								“</a:t>
            </a:r>
            <a:r>
              <a:rPr lang="nl-NL" sz="2800" dirty="0" err="1"/>
              <a:t>Good</a:t>
            </a:r>
            <a:r>
              <a:rPr lang="nl-NL" sz="2800" dirty="0"/>
              <a:t> </a:t>
            </a:r>
            <a:r>
              <a:rPr lang="nl-NL" sz="2800" dirty="0" err="1"/>
              <a:t>enough</a:t>
            </a:r>
            <a:r>
              <a:rPr lang="nl-NL" sz="2800" dirty="0"/>
              <a:t>” </a:t>
            </a:r>
            <a:r>
              <a:rPr lang="nl-NL" sz="2800" dirty="0" err="1"/>
              <a:t>parents</a:t>
            </a:r>
            <a:r>
              <a:rPr lang="nl-NL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040449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>
                <a:solidFill>
                  <a:schemeClr val="accent1"/>
                </a:solidFill>
              </a:rPr>
              <a:t>working</a:t>
            </a:r>
            <a:r>
              <a:rPr lang="nl-NL" dirty="0">
                <a:solidFill>
                  <a:schemeClr val="accent1"/>
                </a:solidFill>
              </a:rPr>
              <a:t> </a:t>
            </a:r>
            <a:r>
              <a:rPr lang="nl-NL" dirty="0" err="1">
                <a:solidFill>
                  <a:schemeClr val="accent1"/>
                </a:solidFill>
              </a:rPr>
              <a:t>with</a:t>
            </a:r>
            <a:r>
              <a:rPr lang="nl-NL" dirty="0">
                <a:solidFill>
                  <a:schemeClr val="accent1"/>
                </a:solidFill>
              </a:rPr>
              <a:t> a </a:t>
            </a:r>
            <a:r>
              <a:rPr lang="nl-NL" dirty="0" err="1">
                <a:solidFill>
                  <a:schemeClr val="accent1"/>
                </a:solidFill>
              </a:rPr>
              <a:t>safety</a:t>
            </a:r>
            <a:r>
              <a:rPr lang="nl-NL" dirty="0">
                <a:solidFill>
                  <a:schemeClr val="accent1"/>
                </a:solidFill>
              </a:rPr>
              <a:t> plan; a new attitude </a:t>
            </a:r>
            <a:r>
              <a:rPr lang="nl-NL" dirty="0" err="1">
                <a:solidFill>
                  <a:schemeClr val="accent1"/>
                </a:solidFill>
              </a:rPr>
              <a:t>towards</a:t>
            </a:r>
            <a:r>
              <a:rPr lang="nl-NL" dirty="0">
                <a:solidFill>
                  <a:schemeClr val="accent1"/>
                </a:solidFill>
              </a:rPr>
              <a:t> </a:t>
            </a:r>
            <a:r>
              <a:rPr lang="nl-NL" dirty="0" err="1">
                <a:solidFill>
                  <a:schemeClr val="accent1"/>
                </a:solidFill>
              </a:rPr>
              <a:t>domestic</a:t>
            </a:r>
            <a:r>
              <a:rPr lang="nl-NL" dirty="0">
                <a:solidFill>
                  <a:schemeClr val="accent1"/>
                </a:solidFill>
              </a:rPr>
              <a:t> </a:t>
            </a:r>
            <a:r>
              <a:rPr lang="nl-NL" dirty="0" err="1">
                <a:solidFill>
                  <a:schemeClr val="accent1"/>
                </a:solidFill>
              </a:rPr>
              <a:t>violence</a:t>
            </a:r>
            <a:endParaRPr lang="nl-NL" dirty="0">
              <a:solidFill>
                <a:schemeClr val="accent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484310" y="2107096"/>
            <a:ext cx="10018713" cy="421419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sz="3300" dirty="0"/>
              <a:t>-</a:t>
            </a:r>
            <a:r>
              <a:rPr lang="nl-NL" sz="3600" dirty="0" err="1"/>
              <a:t>father</a:t>
            </a:r>
            <a:r>
              <a:rPr lang="nl-NL" sz="3600" dirty="0"/>
              <a:t> is </a:t>
            </a:r>
            <a:r>
              <a:rPr lang="nl-NL" sz="3600" dirty="0" err="1"/>
              <a:t>obliged</a:t>
            </a:r>
            <a:r>
              <a:rPr lang="nl-NL" sz="3600" dirty="0"/>
              <a:t> </a:t>
            </a:r>
            <a:r>
              <a:rPr lang="nl-NL" sz="3600" dirty="0" err="1"/>
              <a:t>to</a:t>
            </a:r>
            <a:r>
              <a:rPr lang="nl-NL" sz="3600" dirty="0"/>
              <a:t> look for help </a:t>
            </a:r>
          </a:p>
          <a:p>
            <a:pPr marL="0" indent="0">
              <a:buNone/>
            </a:pPr>
            <a:r>
              <a:rPr lang="nl-NL" sz="3600" dirty="0"/>
              <a:t>-</a:t>
            </a:r>
            <a:r>
              <a:rPr lang="nl-NL" sz="3600" dirty="0" err="1"/>
              <a:t>father</a:t>
            </a:r>
            <a:r>
              <a:rPr lang="nl-NL" sz="3600" dirty="0"/>
              <a:t> </a:t>
            </a:r>
            <a:r>
              <a:rPr lang="nl-NL" sz="3600" dirty="0" err="1"/>
              <a:t>will</a:t>
            </a:r>
            <a:r>
              <a:rPr lang="nl-NL" sz="3600" dirty="0"/>
              <a:t> register </a:t>
            </a:r>
            <a:r>
              <a:rPr lang="nl-NL" sz="3600" dirty="0" err="1"/>
              <a:t>how</a:t>
            </a:r>
            <a:r>
              <a:rPr lang="nl-NL" sz="3600" dirty="0"/>
              <a:t> he </a:t>
            </a:r>
            <a:r>
              <a:rPr lang="nl-NL" sz="3600" dirty="0" err="1"/>
              <a:t>feels</a:t>
            </a:r>
            <a:r>
              <a:rPr lang="nl-NL" sz="3600" dirty="0"/>
              <a:t>: green/</a:t>
            </a:r>
            <a:r>
              <a:rPr lang="nl-NL" sz="3600" dirty="0" err="1"/>
              <a:t>orange</a:t>
            </a:r>
            <a:r>
              <a:rPr lang="nl-NL" sz="3600" dirty="0"/>
              <a:t>/red</a:t>
            </a:r>
          </a:p>
          <a:p>
            <a:pPr marL="0" indent="0">
              <a:buNone/>
            </a:pPr>
            <a:r>
              <a:rPr lang="nl-NL" sz="3600" dirty="0"/>
              <a:t>-</a:t>
            </a:r>
            <a:r>
              <a:rPr lang="nl-NL" sz="3600" dirty="0" err="1"/>
              <a:t>situation</a:t>
            </a:r>
            <a:r>
              <a:rPr lang="nl-NL" sz="3600" dirty="0"/>
              <a:t> </a:t>
            </a:r>
            <a:r>
              <a:rPr lang="nl-NL" sz="3600" dirty="0" err="1"/>
              <a:t>orange</a:t>
            </a:r>
            <a:r>
              <a:rPr lang="nl-NL" sz="3600" dirty="0"/>
              <a:t>/red: the children </a:t>
            </a:r>
            <a:r>
              <a:rPr lang="nl-NL" sz="3600" dirty="0" err="1"/>
              <a:t>will</a:t>
            </a:r>
            <a:r>
              <a:rPr lang="nl-NL" sz="3600" dirty="0"/>
              <a:t> go </a:t>
            </a:r>
            <a:r>
              <a:rPr lang="nl-NL" sz="3600" dirty="0" err="1"/>
              <a:t>to</a:t>
            </a:r>
            <a:r>
              <a:rPr lang="nl-NL" sz="3600" dirty="0"/>
              <a:t> </a:t>
            </a:r>
            <a:r>
              <a:rPr lang="nl-NL" sz="3600" dirty="0" err="1"/>
              <a:t>grandmother</a:t>
            </a:r>
            <a:r>
              <a:rPr lang="nl-NL" sz="3600" dirty="0"/>
              <a:t>, </a:t>
            </a:r>
            <a:r>
              <a:rPr lang="nl-NL" sz="3600" dirty="0" err="1"/>
              <a:t>just</a:t>
            </a:r>
            <a:r>
              <a:rPr lang="nl-NL" sz="3600" dirty="0"/>
              <a:t> </a:t>
            </a:r>
            <a:r>
              <a:rPr lang="nl-NL" sz="3600" dirty="0" err="1"/>
              <a:t>round</a:t>
            </a:r>
            <a:r>
              <a:rPr lang="nl-NL" sz="3600" dirty="0"/>
              <a:t> the corner</a:t>
            </a:r>
          </a:p>
          <a:p>
            <a:pPr marL="0" indent="0">
              <a:buNone/>
            </a:pPr>
            <a:r>
              <a:rPr lang="nl-NL" sz="3600" dirty="0"/>
              <a:t>-</a:t>
            </a:r>
            <a:r>
              <a:rPr lang="nl-NL" sz="3600" dirty="0" err="1"/>
              <a:t>neigbours</a:t>
            </a:r>
            <a:r>
              <a:rPr lang="nl-NL" sz="3600" dirty="0"/>
              <a:t> </a:t>
            </a:r>
            <a:r>
              <a:rPr lang="nl-NL" sz="3600" dirty="0" err="1"/>
              <a:t>know</a:t>
            </a:r>
            <a:r>
              <a:rPr lang="nl-NL" sz="3600" dirty="0"/>
              <a:t> </a:t>
            </a:r>
            <a:r>
              <a:rPr lang="nl-NL" sz="3600" dirty="0" err="1"/>
              <a:t>about</a:t>
            </a:r>
            <a:r>
              <a:rPr lang="nl-NL" sz="3600" dirty="0"/>
              <a:t> the </a:t>
            </a:r>
            <a:r>
              <a:rPr lang="nl-NL" sz="3600" dirty="0" err="1"/>
              <a:t>problems</a:t>
            </a:r>
            <a:r>
              <a:rPr lang="nl-NL" sz="3600" dirty="0"/>
              <a:t>. </a:t>
            </a:r>
            <a:r>
              <a:rPr lang="nl-NL" sz="3600" dirty="0" err="1"/>
              <a:t>They</a:t>
            </a:r>
            <a:r>
              <a:rPr lang="nl-NL" sz="3600" dirty="0"/>
              <a:t> </a:t>
            </a:r>
            <a:r>
              <a:rPr lang="nl-NL" sz="3600" dirty="0" err="1"/>
              <a:t>will</a:t>
            </a:r>
            <a:r>
              <a:rPr lang="nl-NL" sz="3600" dirty="0"/>
              <a:t> call the </a:t>
            </a:r>
            <a:r>
              <a:rPr lang="nl-NL" sz="3600" dirty="0" err="1"/>
              <a:t>police</a:t>
            </a:r>
            <a:endParaRPr lang="nl-NL" sz="3600" dirty="0"/>
          </a:p>
          <a:p>
            <a:pPr marL="0" indent="0">
              <a:buNone/>
            </a:pPr>
            <a:endParaRPr lang="nl-NL" sz="3000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sz="3000" dirty="0"/>
              <a:t>At the end: </a:t>
            </a:r>
            <a:r>
              <a:rPr lang="nl-NL" sz="3000" dirty="0" err="1"/>
              <a:t>not</a:t>
            </a:r>
            <a:r>
              <a:rPr lang="nl-NL" sz="3000" dirty="0"/>
              <a:t> </a:t>
            </a:r>
            <a:r>
              <a:rPr lang="nl-NL" sz="3000" dirty="0" err="1"/>
              <a:t>mother</a:t>
            </a:r>
            <a:r>
              <a:rPr lang="nl-NL" sz="3000" dirty="0"/>
              <a:t> </a:t>
            </a:r>
            <a:r>
              <a:rPr lang="nl-NL" sz="3000" dirty="0" err="1"/>
              <a:t>and</a:t>
            </a:r>
            <a:r>
              <a:rPr lang="nl-NL" sz="3000" dirty="0"/>
              <a:t> the children </a:t>
            </a:r>
            <a:r>
              <a:rPr lang="nl-NL" sz="3000" dirty="0" err="1"/>
              <a:t>will</a:t>
            </a:r>
            <a:r>
              <a:rPr lang="nl-NL" sz="3000" dirty="0"/>
              <a:t> </a:t>
            </a:r>
            <a:r>
              <a:rPr lang="nl-NL" sz="3000" dirty="0" err="1"/>
              <a:t>leave</a:t>
            </a:r>
            <a:r>
              <a:rPr lang="nl-NL" sz="3000" dirty="0"/>
              <a:t> the house, but </a:t>
            </a:r>
            <a:r>
              <a:rPr lang="nl-NL" sz="3000" dirty="0" err="1"/>
              <a:t>father</a:t>
            </a:r>
            <a:r>
              <a:rPr lang="nl-NL" sz="3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30432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7200" dirty="0">
                <a:solidFill>
                  <a:schemeClr val="accent1"/>
                </a:solidFill>
              </a:rPr>
              <a:t>DI</a:t>
            </a:r>
            <a:br>
              <a:rPr lang="nl-NL" sz="7200" dirty="0">
                <a:solidFill>
                  <a:schemeClr val="accent1"/>
                </a:solidFill>
              </a:rPr>
            </a:br>
            <a:r>
              <a:rPr lang="nl-NL" sz="2400" dirty="0">
                <a:solidFill>
                  <a:schemeClr val="accent1"/>
                </a:solidFill>
              </a:rPr>
              <a:t>de-</a:t>
            </a:r>
            <a:r>
              <a:rPr lang="nl-NL" sz="2400" dirty="0" err="1">
                <a:solidFill>
                  <a:schemeClr val="accent1"/>
                </a:solidFill>
              </a:rPr>
              <a:t>institutionalization</a:t>
            </a:r>
            <a:endParaRPr lang="nl-NL" sz="7200" dirty="0">
              <a:solidFill>
                <a:schemeClr val="accent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sz="2800" dirty="0"/>
              <a:t>Is </a:t>
            </a:r>
            <a:r>
              <a:rPr lang="nl-NL" sz="2800" dirty="0" err="1"/>
              <a:t>not</a:t>
            </a:r>
            <a:r>
              <a:rPr lang="nl-NL" sz="2800" dirty="0"/>
              <a:t> </a:t>
            </a:r>
            <a:r>
              <a:rPr lang="nl-NL" sz="2800" dirty="0" err="1"/>
              <a:t>closing</a:t>
            </a:r>
            <a:r>
              <a:rPr lang="nl-NL" sz="2800" dirty="0"/>
              <a:t> </a:t>
            </a:r>
            <a:r>
              <a:rPr lang="nl-NL" sz="2800" dirty="0" err="1"/>
              <a:t>childrens</a:t>
            </a:r>
            <a:r>
              <a:rPr lang="nl-NL" sz="2800" dirty="0"/>
              <a:t> homes </a:t>
            </a:r>
            <a:r>
              <a:rPr lang="nl-NL" sz="2800" dirty="0" err="1"/>
              <a:t>and</a:t>
            </a:r>
            <a:r>
              <a:rPr lang="nl-NL" sz="2800" dirty="0"/>
              <a:t> </a:t>
            </a:r>
            <a:r>
              <a:rPr lang="nl-NL" sz="2800" dirty="0" err="1"/>
              <a:t>promote</a:t>
            </a:r>
            <a:r>
              <a:rPr lang="nl-NL" sz="2800" dirty="0"/>
              <a:t> foster care,</a:t>
            </a:r>
          </a:p>
          <a:p>
            <a:pPr marL="0" indent="0">
              <a:buNone/>
            </a:pPr>
            <a:r>
              <a:rPr lang="nl-NL" sz="2800" dirty="0"/>
              <a:t>goal is </a:t>
            </a:r>
            <a:r>
              <a:rPr lang="nl-NL" sz="2800" dirty="0" err="1"/>
              <a:t>to</a:t>
            </a:r>
            <a:r>
              <a:rPr lang="nl-NL" sz="2800" dirty="0"/>
              <a:t> </a:t>
            </a:r>
            <a:r>
              <a:rPr lang="nl-NL" sz="2800" dirty="0" err="1"/>
              <a:t>prevent</a:t>
            </a:r>
            <a:r>
              <a:rPr lang="nl-NL" sz="2800" dirty="0"/>
              <a:t> outplacements </a:t>
            </a:r>
            <a:r>
              <a:rPr lang="nl-NL" sz="2800" dirty="0" err="1"/>
              <a:t>and</a:t>
            </a:r>
            <a:r>
              <a:rPr lang="nl-NL" sz="2800" dirty="0"/>
              <a:t> </a:t>
            </a:r>
            <a:r>
              <a:rPr lang="nl-NL" sz="2800" dirty="0" err="1"/>
              <a:t>strengthen</a:t>
            </a:r>
            <a:r>
              <a:rPr lang="nl-NL" sz="2800" dirty="0"/>
              <a:t> families</a:t>
            </a:r>
          </a:p>
        </p:txBody>
      </p:sp>
    </p:spTree>
    <p:extLst>
      <p:ext uri="{BB962C8B-B14F-4D97-AF65-F5344CB8AC3E}">
        <p14:creationId xmlns:p14="http://schemas.microsoft.com/office/powerpoint/2010/main" val="18868793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allax" id="{3388167B-A2EB-4685-9635-1831D9AEF8C4}" vid="{93B4CCAC-FD5A-4D59-B1AC-EAF45910B5A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413</TotalTime>
  <Words>482</Words>
  <Application>Microsoft Office PowerPoint</Application>
  <PresentationFormat>Vlastní</PresentationFormat>
  <Paragraphs>96</Paragraphs>
  <Slides>21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2" baseType="lpstr">
      <vt:lpstr>Parallax</vt:lpstr>
      <vt:lpstr>Next steps, compliments and greetings from the Netherlands</vt:lpstr>
      <vt:lpstr>Did we meet before?</vt:lpstr>
      <vt:lpstr>Number of foster children</vt:lpstr>
      <vt:lpstr>a new orientation: from welfare state to participation society</vt:lpstr>
      <vt:lpstr>The kitchen table conversation</vt:lpstr>
      <vt:lpstr>The polka dot schedule</vt:lpstr>
      <vt:lpstr>New role of the social worker</vt:lpstr>
      <vt:lpstr>working with a safety plan; a new attitude towards domestic violence</vt:lpstr>
      <vt:lpstr>DI de-institutionalization</vt:lpstr>
      <vt:lpstr>Our schedule</vt:lpstr>
      <vt:lpstr>How to finds more foster families</vt:lpstr>
      <vt:lpstr>Adoption in the Netherlands</vt:lpstr>
      <vt:lpstr>adoption</vt:lpstr>
      <vt:lpstr>Rehoming in the USA: red carpet show  second hand adoption</vt:lpstr>
      <vt:lpstr>Prezentace aplikace PowerPoint</vt:lpstr>
      <vt:lpstr>To compare</vt:lpstr>
      <vt:lpstr>Prezentace aplikace PowerPoint</vt:lpstr>
      <vt:lpstr>Misunderstandings</vt:lpstr>
      <vt:lpstr>What do your neigbours know about foster care and adoption??</vt:lpstr>
      <vt:lpstr>so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Next steps, compliments and greetings from the Netherlands</dc:title>
  <dc:creator>Rene</dc:creator>
  <cp:lastModifiedBy>Šafařík Fridmanská Andrea Mgr. (MPSV)</cp:lastModifiedBy>
  <cp:revision>44</cp:revision>
  <dcterms:created xsi:type="dcterms:W3CDTF">2017-04-11T11:22:02Z</dcterms:created>
  <dcterms:modified xsi:type="dcterms:W3CDTF">2017-05-23T17:33:10Z</dcterms:modified>
</cp:coreProperties>
</file>