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59" r:id="rId3"/>
    <p:sldId id="261" r:id="rId4"/>
    <p:sldId id="262" r:id="rId5"/>
    <p:sldId id="263" r:id="rId6"/>
    <p:sldId id="265" r:id="rId7"/>
    <p:sldId id="266" r:id="rId8"/>
    <p:sldId id="267" r:id="rId9"/>
    <p:sldId id="269" r:id="rId10"/>
    <p:sldId id="272" r:id="rId11"/>
    <p:sldId id="271" r:id="rId12"/>
    <p:sldId id="274" r:id="rId13"/>
    <p:sldId id="275" r:id="rId14"/>
    <p:sldId id="277" r:id="rId15"/>
    <p:sldId id="279" r:id="rId16"/>
    <p:sldId id="281" r:id="rId17"/>
    <p:sldId id="282" r:id="rId18"/>
    <p:sldId id="283" r:id="rId19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2450"/>
    <a:srgbClr val="9D4192"/>
    <a:srgbClr val="6D2950"/>
    <a:srgbClr val="3B1937"/>
    <a:srgbClr val="4D4D4D"/>
    <a:srgbClr val="5F5F5F"/>
    <a:srgbClr val="003A78"/>
    <a:srgbClr val="002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6" autoAdjust="0"/>
    <p:restoredTop sz="94660"/>
  </p:normalViewPr>
  <p:slideViewPr>
    <p:cSldViewPr snapToGrid="0" snapToObjects="1">
      <p:cViewPr>
        <p:scale>
          <a:sx n="64" d="100"/>
          <a:sy n="64" d="100"/>
        </p:scale>
        <p:origin x="-170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F9CAA4-D264-4AD3-B51E-D47AE9F08268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6093A3F-884E-4302-BBA2-242AABBE159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295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1E3A332-C4DD-40A5-9E5C-3BB6C2AFD4CC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BCEB2A-038C-4EFF-BE92-5E0974619DD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091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891E97-7267-4B90-AC70-B3D6C4A349B7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A5490F-43D6-4496-A131-E4F9AEA79B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C80451E-C596-4285-96E2-74CDC7B485EC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5FD757-E6BF-41BD-8268-E025CBE93A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66972C-2AA9-44DC-91D8-797F6F249D21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37C014-D915-4BDC-AA74-46F1B65BFE5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EFDF162-C735-4FCB-9BD7-E8237A5626E0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6F34A0-4F7F-4848-9DF2-228E3BB604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E52F10-139D-4952-A377-B7FF08224CB1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629D57-AEB7-4296-ABD0-C5CB0189DB2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6B3C866-2730-4B54-9B91-ED466502DB0E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356867-066C-4E78-8A82-CC2B71AF4B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7EB609A-F07F-4465-BFB4-78287CAC0606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699A08-7CC5-4E87-AE99-530AD361FF4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5CEEA83-6938-47E7-B37D-E31CCB4E4613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7C8B6ED-A412-491B-AC03-CB8A5FAF05B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62D234-23A2-43C6-AEA3-FF9C32F4C0A6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220256-E0BE-4748-B626-158B7B2032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BA78708-BFAA-4DE0-AD29-9D0D54E73097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F5BBBA-CF90-4DAD-B69F-82EE7893F2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53F33A-E5A5-44EC-BEFD-4BB6A8139C91}" type="datetimeFigureOut">
              <a:rPr lang="fr-FR"/>
              <a:pPr>
                <a:defRPr/>
              </a:pPr>
              <a:t>08/04/2017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A6309B4-057B-471A-8EB1-ECB4F05BDB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100" y="127000"/>
            <a:ext cx="8559800" cy="6591300"/>
          </a:xfrm>
          <a:prstGeom prst="rect">
            <a:avLst/>
          </a:prstGeom>
        </p:spPr>
      </p:pic>
      <p:pic>
        <p:nvPicPr>
          <p:cNvPr id="13315" name="Imag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404813" y="-427038"/>
            <a:ext cx="9956801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LogosEEAgrantsNORWAYgrants_CMJN.em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3" y="448081"/>
            <a:ext cx="2497199" cy="720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642937" y="2787464"/>
            <a:ext cx="4740275" cy="14700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cs-CZ" sz="6600" dirty="0">
                <a:solidFill>
                  <a:srgbClr val="562450"/>
                </a:solidFill>
                <a:latin typeface="+mj-lt"/>
              </a:rPr>
              <a:t>Bezpečná síť</a:t>
            </a:r>
          </a:p>
          <a:p>
            <a:r>
              <a:rPr lang="cs-CZ" dirty="0">
                <a:solidFill>
                  <a:srgbClr val="9D4192"/>
                </a:solidFill>
                <a:latin typeface="+mj-lt"/>
              </a:rPr>
              <a:t>– tranzitní péče jako systematický nástroj zapojení dětí </a:t>
            </a:r>
            <a:r>
              <a:rPr lang="cs-CZ" dirty="0" smtClean="0">
                <a:solidFill>
                  <a:srgbClr val="9D4192"/>
                </a:solidFill>
                <a:latin typeface="+mj-lt"/>
              </a:rPr>
              <a:t>do </a:t>
            </a:r>
            <a:r>
              <a:rPr lang="cs-CZ" dirty="0">
                <a:solidFill>
                  <a:srgbClr val="9D4192"/>
                </a:solidFill>
                <a:latin typeface="+mj-lt"/>
              </a:rPr>
              <a:t>rozhodovacích </a:t>
            </a:r>
            <a:r>
              <a:rPr lang="cs-CZ" dirty="0" smtClean="0">
                <a:solidFill>
                  <a:srgbClr val="9D4192"/>
                </a:solidFill>
                <a:latin typeface="+mj-lt"/>
              </a:rPr>
              <a:t>procesů</a:t>
            </a:r>
          </a:p>
          <a:p>
            <a:endParaRPr lang="cs-CZ" dirty="0">
              <a:solidFill>
                <a:srgbClr val="6D2950"/>
              </a:solidFill>
              <a:latin typeface="+mj-lt"/>
            </a:endParaRPr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736600" y="4622800"/>
            <a:ext cx="4740275" cy="9540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endParaRPr lang="fr-FR" dirty="0">
              <a:solidFill>
                <a:srgbClr val="7030A0"/>
              </a:solidFill>
              <a:latin typeface="Verdana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27075" y="18043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9D4192"/>
                </a:solidFill>
                <a:latin typeface="+mj-lt"/>
              </a:rPr>
              <a:t>Projekt</a:t>
            </a:r>
          </a:p>
          <a:p>
            <a:r>
              <a:rPr lang="cs-CZ" dirty="0">
                <a:solidFill>
                  <a:srgbClr val="9D4192"/>
                </a:solidFill>
                <a:latin typeface="+mj-lt"/>
              </a:rPr>
              <a:t>č. MGS/A5/2014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64" y="772615"/>
            <a:ext cx="5312770" cy="5312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>    </a:t>
            </a:r>
            <a:br>
              <a:rPr lang="cs-CZ" dirty="0" smtClean="0">
                <a:solidFill>
                  <a:srgbClr val="7030A0"/>
                </a:solidFill>
              </a:rPr>
            </a:b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93" y="1379266"/>
            <a:ext cx="6557252" cy="4099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27052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00841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/>
            </a:r>
            <a:br>
              <a:rPr lang="cs-CZ" dirty="0" smtClean="0">
                <a:solidFill>
                  <a:srgbClr val="7030A0"/>
                </a:solidFill>
              </a:rPr>
            </a:b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sz="2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ZAPOJENÉ ORGANIZACE     </a:t>
            </a:r>
            <a:endParaRPr lang="cs-CZ" sz="2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 smtClean="0">
              <a:solidFill>
                <a:srgbClr val="660066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cs-CZ" sz="2400" dirty="0">
              <a:solidFill>
                <a:srgbClr val="660066"/>
              </a:solidFill>
            </a:endParaRPr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25582" y="1443841"/>
            <a:ext cx="843741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660066"/>
                </a:solidFill>
              </a:rPr>
              <a:t> </a:t>
            </a:r>
            <a:endParaRPr lang="cs-CZ" dirty="0" smtClean="0">
              <a:solidFill>
                <a:srgbClr val="660066"/>
              </a:solidFill>
            </a:endParaRP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Centrum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pro dítě a 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rodinu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Dětský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domov  Česká 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kamenice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Děti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patří domů </a:t>
            </a:r>
            <a:r>
              <a:rPr lang="cs-CZ" sz="1600" dirty="0" err="1" smtClean="0">
                <a:solidFill>
                  <a:srgbClr val="562450"/>
                </a:solidFill>
                <a:latin typeface="+mn-lt"/>
              </a:rPr>
              <a:t>o.s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.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Centrum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pro náhradní rodinu 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o.p.s.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Kojenecké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ústavy Ústeckého kraje 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– Most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Dětský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domov Ústí nad 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Labem</a:t>
            </a:r>
          </a:p>
          <a:p>
            <a:r>
              <a:rPr lang="cs-CZ" sz="1600" dirty="0" err="1" smtClean="0">
                <a:solidFill>
                  <a:srgbClr val="562450"/>
                </a:solidFill>
                <a:latin typeface="+mn-lt"/>
              </a:rPr>
              <a:t>Lumos</a:t>
            </a:r>
            <a:endParaRPr lang="cs-CZ" sz="1600" dirty="0" smtClean="0">
              <a:solidFill>
                <a:srgbClr val="562450"/>
              </a:solidFill>
              <a:latin typeface="+mn-lt"/>
            </a:endParaRP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Dětský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domov Dlažkovice 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– Litoměřice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Dobrá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rodina o.p.s. 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Dům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na půli cesty v Mostě – K srdci klíč o.p.s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.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Městský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úřad 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Rumburk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Nadání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a dovednosti 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o.p.s.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Nadace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táta a 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máma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Rozum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a Cit  </a:t>
            </a:r>
            <a:r>
              <a:rPr lang="cs-CZ" sz="1600" dirty="0" err="1" smtClean="0">
                <a:solidFill>
                  <a:srgbClr val="562450"/>
                </a:solidFill>
                <a:latin typeface="+mn-lt"/>
              </a:rPr>
              <a:t>z.s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.</a:t>
            </a: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Nadační 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fond Pro radostný 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život – MUDr</a:t>
            </a:r>
            <a:r>
              <a:rPr lang="cs-CZ" sz="1600" dirty="0">
                <a:solidFill>
                  <a:srgbClr val="562450"/>
                </a:solidFill>
                <a:latin typeface="+mn-lt"/>
              </a:rPr>
              <a:t>.</a:t>
            </a:r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 Hassan </a:t>
            </a:r>
            <a:r>
              <a:rPr lang="cs-CZ" sz="1600" dirty="0" err="1" smtClean="0">
                <a:solidFill>
                  <a:srgbClr val="562450"/>
                </a:solidFill>
                <a:latin typeface="+mn-lt"/>
              </a:rPr>
              <a:t>Mezián</a:t>
            </a:r>
            <a:endParaRPr lang="cs-CZ" sz="1600" dirty="0" smtClean="0">
              <a:solidFill>
                <a:srgbClr val="562450"/>
              </a:solidFill>
              <a:latin typeface="+mn-lt"/>
            </a:endParaRPr>
          </a:p>
          <a:p>
            <a:r>
              <a:rPr lang="cs-CZ" sz="1600" dirty="0" smtClean="0">
                <a:solidFill>
                  <a:srgbClr val="562450"/>
                </a:solidFill>
                <a:latin typeface="+mn-lt"/>
              </a:rPr>
              <a:t>Policie ČR</a:t>
            </a:r>
            <a:endParaRPr lang="cs-CZ" sz="1600" dirty="0">
              <a:solidFill>
                <a:srgbClr val="562450"/>
              </a:solidFill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19400"/>
            <a:ext cx="4572000" cy="22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2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2168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>    </a:t>
            </a:r>
            <a:br>
              <a:rPr lang="cs-CZ" dirty="0" smtClean="0">
                <a:solidFill>
                  <a:srgbClr val="7030A0"/>
                </a:solidFill>
              </a:rPr>
            </a:br>
            <a:r>
              <a:rPr lang="cs-CZ" sz="4000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Aktivita </a:t>
            </a:r>
            <a:r>
              <a:rPr lang="cs-CZ" sz="4000" dirty="0" smtClean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2</a:t>
            </a:r>
            <a:r>
              <a:rPr lang="cs-CZ" sz="4000" dirty="0" smtClean="0">
                <a:solidFill>
                  <a:srgbClr val="7030A0"/>
                </a:solidFill>
              </a:rPr>
              <a:t>       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90338"/>
            <a:ext cx="8229600" cy="4525963"/>
          </a:xfrm>
        </p:spPr>
        <p:txBody>
          <a:bodyPr/>
          <a:lstStyle/>
          <a:p>
            <a:pPr algn="just">
              <a:lnSpc>
                <a:spcPct val="80000"/>
              </a:lnSpc>
              <a:buNone/>
            </a:pPr>
            <a:endParaRPr lang="cs-CZ" sz="2400" dirty="0" smtClean="0">
              <a:solidFill>
                <a:srgbClr val="562450"/>
              </a:solidFill>
            </a:endParaRPr>
          </a:p>
          <a:p>
            <a:pPr algn="just">
              <a:lnSpc>
                <a:spcPct val="80000"/>
              </a:lnSpc>
              <a:buNone/>
            </a:pPr>
            <a:r>
              <a:rPr lang="cs-CZ" sz="1800" b="1" dirty="0" smtClean="0">
                <a:solidFill>
                  <a:srgbClr val="562450"/>
                </a:solidFill>
              </a:rPr>
              <a:t>Vznik materiálů o tranzitní péči</a:t>
            </a:r>
          </a:p>
          <a:p>
            <a:pPr algn="just">
              <a:lnSpc>
                <a:spcPct val="80000"/>
              </a:lnSpc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sz="1800" dirty="0">
                <a:solidFill>
                  <a:srgbClr val="562450"/>
                </a:solidFill>
              </a:rPr>
              <a:t>Metodika tranzitní péče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sz="1800" dirty="0">
                <a:solidFill>
                  <a:srgbClr val="562450"/>
                </a:solidFill>
              </a:rPr>
              <a:t>Standardy tranzitní péče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sz="1800" dirty="0">
                <a:solidFill>
                  <a:srgbClr val="562450"/>
                </a:solidFill>
              </a:rPr>
              <a:t>Zásady správné praxe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sz="1800" dirty="0">
                <a:solidFill>
                  <a:srgbClr val="562450"/>
                </a:solidFill>
              </a:rPr>
              <a:t>Ověření metodiky a materiálů v praxi (BS2)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sz="1800" dirty="0">
                <a:solidFill>
                  <a:srgbClr val="562450"/>
                </a:solidFill>
              </a:rPr>
              <a:t>Knížka bezpečného kontaktu</a:t>
            </a:r>
          </a:p>
          <a:p>
            <a:endParaRPr lang="cs-CZ" sz="2400" dirty="0">
              <a:solidFill>
                <a:srgbClr val="660066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5" y="3985466"/>
            <a:ext cx="1219200" cy="1731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87" y="3985802"/>
            <a:ext cx="1219200" cy="1731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50" y="3985466"/>
            <a:ext cx="1220499" cy="173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36" y="3983786"/>
            <a:ext cx="1220499" cy="173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07" y="3984122"/>
            <a:ext cx="1220499" cy="173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42440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2249" y="344774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/>
            </a:r>
            <a:br>
              <a:rPr lang="cs-CZ" dirty="0" smtClean="0">
                <a:solidFill>
                  <a:srgbClr val="7030A0"/>
                </a:solidFill>
              </a:rPr>
            </a:br>
            <a:r>
              <a:rPr lang="cs-CZ" sz="4000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Aktivita </a:t>
            </a:r>
            <a:r>
              <a:rPr lang="cs-CZ" sz="4000" dirty="0" smtClean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3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25053"/>
            <a:ext cx="8229600" cy="4525963"/>
          </a:xfrm>
        </p:spPr>
        <p:txBody>
          <a:bodyPr/>
          <a:lstStyle/>
          <a:p>
            <a:pPr algn="just">
              <a:lnSpc>
                <a:spcPct val="80000"/>
              </a:lnSpc>
              <a:buNone/>
            </a:pPr>
            <a:r>
              <a:rPr lang="cs-CZ" sz="1800" b="1" dirty="0" smtClean="0">
                <a:solidFill>
                  <a:srgbClr val="562450"/>
                </a:solidFill>
              </a:rPr>
              <a:t>Mezioborová </a:t>
            </a:r>
            <a:r>
              <a:rPr lang="cs-CZ" sz="1800" b="1" dirty="0">
                <a:solidFill>
                  <a:srgbClr val="562450"/>
                </a:solidFill>
              </a:rPr>
              <a:t>komunikace </a:t>
            </a:r>
            <a:r>
              <a:rPr lang="cs-CZ" sz="1800" b="1" dirty="0" smtClean="0">
                <a:solidFill>
                  <a:srgbClr val="562450"/>
                </a:solidFill>
              </a:rPr>
              <a:t>u Kulatého </a:t>
            </a:r>
            <a:r>
              <a:rPr lang="cs-CZ" sz="1800" b="1" dirty="0">
                <a:solidFill>
                  <a:srgbClr val="562450"/>
                </a:solidFill>
              </a:rPr>
              <a:t>stolu</a:t>
            </a:r>
          </a:p>
          <a:p>
            <a:pPr algn="just">
              <a:lnSpc>
                <a:spcPct val="80000"/>
              </a:lnSpc>
              <a:buNone/>
            </a:pPr>
            <a:endParaRPr lang="cs-CZ" sz="1800" dirty="0">
              <a:solidFill>
                <a:srgbClr val="660066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1800" dirty="0" smtClean="0">
                <a:solidFill>
                  <a:srgbClr val="562450"/>
                </a:solidFill>
              </a:rPr>
              <a:t>První </a:t>
            </a:r>
            <a:r>
              <a:rPr lang="cs-CZ" sz="1800" dirty="0">
                <a:solidFill>
                  <a:srgbClr val="562450"/>
                </a:solidFill>
              </a:rPr>
              <a:t>mezioborové setkání přímých pracovníků po školení a setkání pracovních skupin. Tématem kulatého stolu: možnosti etablování  tranzitní péče v praxi, přičemž odborníci byly seznámeni s procesem tvorby Metodiky a Standardů tranzitní péče.  Experti měli možnost vznikající dokumenty a materiály připomínkovat</a:t>
            </a:r>
          </a:p>
          <a:p>
            <a:pPr marL="0" indent="0">
              <a:buNone/>
            </a:pPr>
            <a:endParaRPr lang="cs-CZ" sz="2400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21" y="3498696"/>
            <a:ext cx="3253158" cy="2167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28249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>    </a:t>
            </a:r>
            <a:br>
              <a:rPr lang="cs-CZ" dirty="0" smtClean="0">
                <a:solidFill>
                  <a:srgbClr val="7030A0"/>
                </a:solidFill>
              </a:rPr>
            </a:br>
            <a:r>
              <a:rPr lang="cs-CZ" sz="4000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Aktivita </a:t>
            </a:r>
            <a:r>
              <a:rPr lang="cs-CZ" sz="4000" dirty="0" smtClean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4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buNone/>
            </a:pPr>
            <a:endParaRPr lang="cs-CZ" sz="2400" b="1" dirty="0" smtClean="0">
              <a:solidFill>
                <a:srgbClr val="562450"/>
              </a:solidFill>
            </a:endParaRPr>
          </a:p>
          <a:p>
            <a:pPr algn="just">
              <a:lnSpc>
                <a:spcPct val="80000"/>
              </a:lnSpc>
              <a:buNone/>
            </a:pPr>
            <a:r>
              <a:rPr lang="cs-CZ" sz="1800" b="1" dirty="0" smtClean="0">
                <a:solidFill>
                  <a:srgbClr val="562450"/>
                </a:solidFill>
              </a:rPr>
              <a:t>Tvorba  </a:t>
            </a:r>
            <a:r>
              <a:rPr lang="cs-CZ" sz="1800" b="1" dirty="0">
                <a:solidFill>
                  <a:srgbClr val="562450"/>
                </a:solidFill>
              </a:rPr>
              <a:t>instruktážních a osvětových </a:t>
            </a:r>
            <a:r>
              <a:rPr lang="cs-CZ" sz="1800" b="1" dirty="0" smtClean="0">
                <a:solidFill>
                  <a:srgbClr val="562450"/>
                </a:solidFill>
              </a:rPr>
              <a:t>videomateriálů</a:t>
            </a:r>
          </a:p>
          <a:p>
            <a:pPr algn="just">
              <a:lnSpc>
                <a:spcPct val="80000"/>
              </a:lnSpc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pPr marL="514350" indent="-514350" algn="just" eaLnBrk="1" hangingPunct="1">
              <a:lnSpc>
                <a:spcPct val="80000"/>
              </a:lnSpc>
              <a:buAutoNum type="arabicParenR"/>
            </a:pPr>
            <a:r>
              <a:rPr lang="cs-CZ" sz="1800" dirty="0">
                <a:solidFill>
                  <a:srgbClr val="562450"/>
                </a:solidFill>
              </a:rPr>
              <a:t>Proč je potřeba děti doprovázet?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pPr marL="514350" indent="-514350" algn="just" eaLnBrk="1" hangingPunct="1">
              <a:lnSpc>
                <a:spcPct val="80000"/>
              </a:lnSpc>
              <a:buAutoNum type="arabicParenR" startAt="2"/>
            </a:pPr>
            <a:r>
              <a:rPr lang="cs-CZ" sz="1800" dirty="0">
                <a:solidFill>
                  <a:srgbClr val="562450"/>
                </a:solidFill>
              </a:rPr>
              <a:t>Co si o tom myslí děti?</a:t>
            </a:r>
          </a:p>
          <a:p>
            <a:pPr marL="514350" indent="-514350" algn="just" eaLnBrk="1" hangingPunct="1">
              <a:lnSpc>
                <a:spcPct val="80000"/>
              </a:lnSpc>
              <a:buAutoNum type="arabicParenR" startAt="2"/>
            </a:pPr>
            <a:endParaRPr lang="cs-CZ" sz="1800" dirty="0">
              <a:solidFill>
                <a:srgbClr val="56245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1800" dirty="0">
                <a:solidFill>
                  <a:srgbClr val="562450"/>
                </a:solidFill>
              </a:rPr>
              <a:t>3)   </a:t>
            </a:r>
            <a:r>
              <a:rPr lang="cs-CZ" sz="1800" dirty="0" smtClean="0">
                <a:solidFill>
                  <a:srgbClr val="562450"/>
                </a:solidFill>
              </a:rPr>
              <a:t>   </a:t>
            </a:r>
            <a:r>
              <a:rPr lang="cs-CZ" sz="1800" dirty="0">
                <a:solidFill>
                  <a:srgbClr val="562450"/>
                </a:solidFill>
              </a:rPr>
              <a:t>Dítě na cestě – animovaný dokument </a:t>
            </a:r>
            <a:r>
              <a:rPr lang="cs-CZ" sz="1800" dirty="0" smtClean="0">
                <a:solidFill>
                  <a:srgbClr val="562450"/>
                </a:solidFill>
              </a:rPr>
              <a:t/>
            </a:r>
            <a:br>
              <a:rPr lang="cs-CZ" sz="1800" dirty="0" smtClean="0">
                <a:solidFill>
                  <a:srgbClr val="562450"/>
                </a:solidFill>
              </a:rPr>
            </a:br>
            <a:endParaRPr lang="cs-CZ" sz="1800" dirty="0">
              <a:solidFill>
                <a:srgbClr val="56245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1800" dirty="0">
                <a:solidFill>
                  <a:srgbClr val="562450"/>
                </a:solidFill>
              </a:rPr>
              <a:t>Pro děti (facilitační nástroj pro odpovědi na otázky) </a:t>
            </a:r>
            <a:r>
              <a:rPr lang="cs-CZ" sz="1800" dirty="0" smtClean="0">
                <a:solidFill>
                  <a:srgbClr val="562450"/>
                </a:solidFill>
              </a:rPr>
              <a:t>.</a:t>
            </a:r>
            <a:br>
              <a:rPr lang="cs-CZ" sz="1800" dirty="0" smtClean="0">
                <a:solidFill>
                  <a:srgbClr val="562450"/>
                </a:solidFill>
              </a:rPr>
            </a:br>
            <a:r>
              <a:rPr lang="cs-CZ" sz="1800" dirty="0" smtClean="0">
                <a:solidFill>
                  <a:srgbClr val="562450"/>
                </a:solidFill>
              </a:rPr>
              <a:t>Chci </a:t>
            </a:r>
            <a:r>
              <a:rPr lang="cs-CZ" sz="1800" dirty="0">
                <a:solidFill>
                  <a:srgbClr val="562450"/>
                </a:solidFill>
              </a:rPr>
              <a:t>vědět kam jdu, proč, kdo jsi, co se mnou bude atp</a:t>
            </a:r>
            <a:r>
              <a:rPr lang="cs-CZ" sz="1800" dirty="0" smtClean="0">
                <a:solidFill>
                  <a:srgbClr val="562450"/>
                </a:solidFill>
              </a:rPr>
              <a:t>.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1800" dirty="0">
                <a:solidFill>
                  <a:srgbClr val="562450"/>
                </a:solidFill>
              </a:rPr>
              <a:t>4)    Bezpečná síť v praxi </a:t>
            </a:r>
            <a:r>
              <a:rPr lang="cs-CZ" sz="1800" dirty="0" smtClean="0">
                <a:solidFill>
                  <a:srgbClr val="562450"/>
                </a:solidFill>
              </a:rPr>
              <a:t> </a:t>
            </a:r>
            <a:r>
              <a:rPr lang="cs-CZ" sz="1800" dirty="0">
                <a:solidFill>
                  <a:srgbClr val="562450"/>
                </a:solidFill>
              </a:rPr>
              <a:t>(dokončuje se)</a:t>
            </a: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88" y="1958788"/>
            <a:ext cx="1167989" cy="107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88" y="3140213"/>
            <a:ext cx="1166400" cy="1073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778" y="4291567"/>
            <a:ext cx="1166400" cy="1073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08351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>    </a:t>
            </a:r>
            <a:br>
              <a:rPr lang="cs-CZ" dirty="0" smtClean="0">
                <a:solidFill>
                  <a:srgbClr val="7030A0"/>
                </a:solidFill>
              </a:rPr>
            </a:br>
            <a:r>
              <a:rPr lang="cs-CZ" sz="4000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Aktivita </a:t>
            </a:r>
            <a:r>
              <a:rPr lang="cs-CZ" sz="4000" dirty="0" smtClean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5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buNone/>
            </a:pPr>
            <a:endParaRPr lang="cs-CZ" sz="1800" b="1" dirty="0" smtClean="0">
              <a:solidFill>
                <a:srgbClr val="562450"/>
              </a:solidFill>
            </a:endParaRPr>
          </a:p>
          <a:p>
            <a:pPr algn="just">
              <a:lnSpc>
                <a:spcPct val="80000"/>
              </a:lnSpc>
              <a:buNone/>
            </a:pPr>
            <a:r>
              <a:rPr lang="cs-CZ" sz="1800" b="1" dirty="0" smtClean="0">
                <a:solidFill>
                  <a:srgbClr val="562450"/>
                </a:solidFill>
              </a:rPr>
              <a:t>Tvorba  návazných vzdělávacích programů</a:t>
            </a:r>
          </a:p>
          <a:p>
            <a:pPr>
              <a:lnSpc>
                <a:spcPct val="80000"/>
              </a:lnSpc>
              <a:buNone/>
            </a:pPr>
            <a:endParaRPr lang="cs-CZ" sz="1800" b="1" dirty="0">
              <a:solidFill>
                <a:srgbClr val="562450"/>
              </a:solidFill>
            </a:endParaRPr>
          </a:p>
          <a:p>
            <a:r>
              <a:rPr lang="cs-CZ" sz="1800" i="1" dirty="0">
                <a:solidFill>
                  <a:srgbClr val="562450"/>
                </a:solidFill>
              </a:rPr>
              <a:t>Výcvikový </a:t>
            </a:r>
            <a:r>
              <a:rPr lang="cs-CZ" sz="1800" i="1" dirty="0" smtClean="0">
                <a:solidFill>
                  <a:srgbClr val="562450"/>
                </a:solidFill>
              </a:rPr>
              <a:t>program</a:t>
            </a:r>
            <a:r>
              <a:rPr lang="cs-CZ" sz="1800" i="1" dirty="0">
                <a:solidFill>
                  <a:srgbClr val="562450"/>
                </a:solidFill>
              </a:rPr>
              <a:t> </a:t>
            </a:r>
            <a:r>
              <a:rPr lang="cs-CZ" sz="1800" i="1" dirty="0" smtClean="0">
                <a:solidFill>
                  <a:srgbClr val="562450"/>
                </a:solidFill>
              </a:rPr>
              <a:t>specializovaný pro průvodce dítěte</a:t>
            </a:r>
          </a:p>
          <a:p>
            <a:pPr marL="0" indent="0">
              <a:buNone/>
            </a:pPr>
            <a:r>
              <a:rPr lang="cs-CZ" sz="1800" dirty="0" smtClean="0">
                <a:solidFill>
                  <a:srgbClr val="562450"/>
                </a:solidFill>
              </a:rPr>
              <a:t>	Doprovázení </a:t>
            </a:r>
            <a:r>
              <a:rPr lang="cs-CZ" sz="1800" dirty="0">
                <a:solidFill>
                  <a:srgbClr val="562450"/>
                </a:solidFill>
              </a:rPr>
              <a:t>dítěte v náročných životních situacích s využitím principů </a:t>
            </a:r>
            <a:r>
              <a:rPr lang="cs-CZ" sz="1800" dirty="0" smtClean="0">
                <a:solidFill>
                  <a:srgbClr val="562450"/>
                </a:solidFill>
              </a:rPr>
              <a:t>	nedirektivního </a:t>
            </a:r>
            <a:r>
              <a:rPr lang="cs-CZ" sz="1800" dirty="0">
                <a:solidFill>
                  <a:srgbClr val="562450"/>
                </a:solidFill>
              </a:rPr>
              <a:t>přístupu zaměřeného na </a:t>
            </a:r>
            <a:r>
              <a:rPr lang="cs-CZ" sz="1800" dirty="0" smtClean="0">
                <a:solidFill>
                  <a:srgbClr val="562450"/>
                </a:solidFill>
              </a:rPr>
              <a:t>dítě, celková </a:t>
            </a:r>
            <a:r>
              <a:rPr lang="cs-CZ" sz="1800" dirty="0">
                <a:solidFill>
                  <a:srgbClr val="562450"/>
                </a:solidFill>
              </a:rPr>
              <a:t>dotace: 250 </a:t>
            </a:r>
            <a:r>
              <a:rPr lang="cs-CZ" sz="1800" dirty="0" smtClean="0">
                <a:solidFill>
                  <a:srgbClr val="562450"/>
                </a:solidFill>
              </a:rPr>
              <a:t>hodin</a:t>
            </a:r>
          </a:p>
          <a:p>
            <a:pPr algn="just">
              <a:lnSpc>
                <a:spcPct val="80000"/>
              </a:lnSpc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i="1" dirty="0">
                <a:solidFill>
                  <a:srgbClr val="562450"/>
                </a:solidFill>
              </a:rPr>
              <a:t>Příprava dítěte na tranzit a </a:t>
            </a:r>
            <a:r>
              <a:rPr lang="cs-CZ" sz="1800" i="1" dirty="0" smtClean="0">
                <a:solidFill>
                  <a:srgbClr val="562450"/>
                </a:solidFill>
              </a:rPr>
              <a:t>adaptace</a:t>
            </a:r>
            <a:r>
              <a:rPr lang="cs-CZ" sz="1800" b="1" dirty="0" smtClean="0">
                <a:solidFill>
                  <a:srgbClr val="562450"/>
                </a:solidFill>
              </a:rPr>
              <a:t/>
            </a:r>
            <a:br>
              <a:rPr lang="cs-CZ" sz="1800" b="1" dirty="0" smtClean="0">
                <a:solidFill>
                  <a:srgbClr val="562450"/>
                </a:solidFill>
              </a:rPr>
            </a:br>
            <a:r>
              <a:rPr lang="cs-CZ" sz="1800" b="1" dirty="0" smtClean="0">
                <a:solidFill>
                  <a:srgbClr val="562450"/>
                </a:solidFill>
              </a:rPr>
              <a:t>  </a:t>
            </a:r>
            <a:r>
              <a:rPr lang="cs-CZ" sz="1800" dirty="0">
                <a:solidFill>
                  <a:srgbClr val="562450"/>
                </a:solidFill>
              </a:rPr>
              <a:t>S</a:t>
            </a:r>
            <a:r>
              <a:rPr lang="cs-CZ" sz="1800" dirty="0" smtClean="0">
                <a:solidFill>
                  <a:srgbClr val="562450"/>
                </a:solidFill>
              </a:rPr>
              <a:t>peciální </a:t>
            </a:r>
            <a:r>
              <a:rPr lang="cs-CZ" sz="1800" dirty="0">
                <a:solidFill>
                  <a:srgbClr val="562450"/>
                </a:solidFill>
              </a:rPr>
              <a:t>zaměření na děti v raném věku a </a:t>
            </a:r>
            <a:r>
              <a:rPr lang="cs-CZ" sz="1800" dirty="0" smtClean="0">
                <a:solidFill>
                  <a:srgbClr val="562450"/>
                </a:solidFill>
              </a:rPr>
              <a:t>se specifiky  znevýhodnění</a:t>
            </a:r>
            <a:endParaRPr lang="cs-CZ" sz="1800" dirty="0">
              <a:solidFill>
                <a:srgbClr val="5624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cs-CZ" sz="1800" dirty="0">
              <a:solidFill>
                <a:srgbClr val="9D4192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i="1" dirty="0">
                <a:solidFill>
                  <a:srgbClr val="562450"/>
                </a:solidFill>
              </a:rPr>
              <a:t>Jak naslouchat a respektovat názor dítěte procházející složitou životní situací </a:t>
            </a:r>
            <a:r>
              <a:rPr lang="cs-CZ" sz="1800" i="1" dirty="0" smtClean="0">
                <a:solidFill>
                  <a:srgbClr val="562450"/>
                </a:solidFill>
              </a:rPr>
              <a:t/>
            </a:r>
            <a:br>
              <a:rPr lang="cs-CZ" sz="1800" i="1" dirty="0" smtClean="0">
                <a:solidFill>
                  <a:srgbClr val="562450"/>
                </a:solidFill>
              </a:rPr>
            </a:br>
            <a:r>
              <a:rPr lang="cs-CZ" sz="1800" i="1" dirty="0" smtClean="0">
                <a:solidFill>
                  <a:srgbClr val="562450"/>
                </a:solidFill>
              </a:rPr>
              <a:t>a </a:t>
            </a:r>
            <a:r>
              <a:rPr lang="cs-CZ" sz="1800" i="1" dirty="0">
                <a:solidFill>
                  <a:srgbClr val="562450"/>
                </a:solidFill>
              </a:rPr>
              <a:t>krizí v tranzitní péči</a:t>
            </a:r>
          </a:p>
          <a:p>
            <a:pPr algn="just">
              <a:lnSpc>
                <a:spcPct val="80000"/>
              </a:lnSpc>
              <a:buFontTx/>
              <a:buChar char="-"/>
            </a:pPr>
            <a:endParaRPr lang="cs-CZ" sz="1800" i="1" dirty="0">
              <a:solidFill>
                <a:srgbClr val="562450"/>
              </a:solidFill>
            </a:endParaRPr>
          </a:p>
          <a:p>
            <a:pPr algn="just">
              <a:lnSpc>
                <a:spcPct val="80000"/>
              </a:lnSpc>
            </a:pPr>
            <a:r>
              <a:rPr lang="cs-CZ" sz="1800" i="1" dirty="0">
                <a:solidFill>
                  <a:srgbClr val="562450"/>
                </a:solidFill>
              </a:rPr>
              <a:t>Mezioborová komunikace v praxi</a:t>
            </a:r>
          </a:p>
          <a:p>
            <a:pPr marL="0" indent="0"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61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1800" b="1" dirty="0" smtClean="0">
                <a:solidFill>
                  <a:srgbClr val="9D4192"/>
                </a:solidFill>
              </a:rPr>
              <a:t>Pracoviště Bezpečné sítě</a:t>
            </a:r>
            <a:endParaRPr lang="cs-CZ" sz="1800" b="1" dirty="0">
              <a:solidFill>
                <a:srgbClr val="9D4192"/>
              </a:solidFill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1800" dirty="0" smtClean="0">
              <a:solidFill>
                <a:srgbClr val="56245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1800" dirty="0" smtClean="0">
                <a:solidFill>
                  <a:srgbClr val="562450"/>
                </a:solidFill>
              </a:rPr>
              <a:t>V </a:t>
            </a:r>
            <a:r>
              <a:rPr lang="cs-CZ" sz="1800" dirty="0">
                <a:solidFill>
                  <a:srgbClr val="562450"/>
                </a:solidFill>
              </a:rPr>
              <a:t>případě proškolení </a:t>
            </a:r>
            <a:r>
              <a:rPr lang="cs-CZ" sz="1800" dirty="0" smtClean="0">
                <a:solidFill>
                  <a:srgbClr val="562450"/>
                </a:solidFill>
              </a:rPr>
              <a:t>75% zaměstnanců </a:t>
            </a:r>
            <a:r>
              <a:rPr lang="cs-CZ" sz="1800" dirty="0">
                <a:solidFill>
                  <a:srgbClr val="562450"/>
                </a:solidFill>
              </a:rPr>
              <a:t>v sérii vzdělávacích programů Tranzitní péče (ve všech třech školeních a supervizního semináře) získají </a:t>
            </a:r>
            <a:r>
              <a:rPr lang="cs-CZ" sz="1800" dirty="0" smtClean="0">
                <a:solidFill>
                  <a:srgbClr val="562450"/>
                </a:solidFill>
              </a:rPr>
              <a:t>osvědčení</a:t>
            </a:r>
            <a:r>
              <a:rPr lang="cs-CZ" sz="1800" dirty="0">
                <a:solidFill>
                  <a:srgbClr val="562450"/>
                </a:solidFill>
              </a:rPr>
              <a:t> </a:t>
            </a:r>
            <a:r>
              <a:rPr lang="cs-CZ" sz="1800" dirty="0" smtClean="0">
                <a:solidFill>
                  <a:srgbClr val="562450"/>
                </a:solidFill>
              </a:rPr>
              <a:t>praktického pracoviště Bezpečné sítě.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cs-CZ" sz="2400" b="1" dirty="0">
              <a:solidFill>
                <a:srgbClr val="9933FF"/>
              </a:solidFill>
            </a:endParaRPr>
          </a:p>
          <a:p>
            <a:pPr marL="0" indent="0">
              <a:buNone/>
            </a:pPr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33" y="3069317"/>
            <a:ext cx="3559629" cy="2517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1667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06967"/>
            <a:ext cx="8229600" cy="1143000"/>
          </a:xfrm>
        </p:spPr>
        <p:txBody>
          <a:bodyPr/>
          <a:lstStyle/>
          <a:p>
            <a:r>
              <a:rPr lang="cs-CZ" sz="4000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Aktivita </a:t>
            </a:r>
            <a:r>
              <a:rPr lang="cs-CZ" sz="4000" dirty="0" smtClean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6</a:t>
            </a:r>
            <a:endParaRPr lang="cs-CZ" sz="40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buNone/>
            </a:pPr>
            <a:endParaRPr lang="cs-CZ" sz="2400" dirty="0" smtClean="0">
              <a:solidFill>
                <a:srgbClr val="660066"/>
              </a:solidFill>
            </a:endParaRPr>
          </a:p>
          <a:p>
            <a:pPr algn="just">
              <a:lnSpc>
                <a:spcPct val="80000"/>
              </a:lnSpc>
              <a:buNone/>
            </a:pPr>
            <a:r>
              <a:rPr lang="cs-CZ" sz="1800" b="1" dirty="0" smtClean="0">
                <a:solidFill>
                  <a:srgbClr val="562450"/>
                </a:solidFill>
              </a:rPr>
              <a:t>Závěrečná konference</a:t>
            </a:r>
            <a:endParaRPr lang="cs-CZ" sz="1800" b="1" dirty="0">
              <a:solidFill>
                <a:srgbClr val="562450"/>
              </a:solidFill>
            </a:endParaRPr>
          </a:p>
          <a:p>
            <a:pPr algn="just">
              <a:lnSpc>
                <a:spcPct val="80000"/>
              </a:lnSpc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sz="1800" dirty="0">
                <a:solidFill>
                  <a:srgbClr val="562450"/>
                </a:solidFill>
              </a:rPr>
              <a:t>Představení vzniklých dokumentů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sz="1800" dirty="0">
                <a:solidFill>
                  <a:srgbClr val="562450"/>
                </a:solidFill>
              </a:rPr>
              <a:t>Představení výstupů projektu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sz="1800" dirty="0">
                <a:solidFill>
                  <a:srgbClr val="562450"/>
                </a:solidFill>
              </a:rPr>
              <a:t>Představení spolupracujících odborníků a projektů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sz="1800" dirty="0">
                <a:solidFill>
                  <a:srgbClr val="562450"/>
                </a:solidFill>
              </a:rPr>
              <a:t>Radost ze sdílení </a:t>
            </a:r>
            <a:r>
              <a:rPr lang="cs-CZ" sz="1800" dirty="0">
                <a:solidFill>
                  <a:srgbClr val="562450"/>
                </a:solidFill>
                <a:sym typeface="Wingdings" panose="05000000000000000000" pitchFamily="2" charset="2"/>
              </a:rPr>
              <a:t></a:t>
            </a:r>
            <a:r>
              <a:rPr lang="cs-CZ" sz="1800" dirty="0">
                <a:solidFill>
                  <a:srgbClr val="562450"/>
                </a:solidFill>
              </a:rPr>
              <a:t>  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cs-CZ" sz="2400" b="1" dirty="0">
              <a:solidFill>
                <a:srgbClr val="9933FF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619" y="3780430"/>
            <a:ext cx="2990761" cy="1986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97225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6299" y="986723"/>
            <a:ext cx="8229600" cy="4525963"/>
          </a:xfrm>
        </p:spPr>
        <p:txBody>
          <a:bodyPr/>
          <a:lstStyle/>
          <a:p>
            <a:pPr algn="just">
              <a:lnSpc>
                <a:spcPct val="80000"/>
              </a:lnSpc>
              <a:buNone/>
            </a:pPr>
            <a:endParaRPr lang="cs-CZ" sz="2400" dirty="0" smtClean="0">
              <a:solidFill>
                <a:srgbClr val="660066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cs-CZ" sz="1800" b="1" dirty="0" smtClean="0">
              <a:solidFill>
                <a:srgbClr val="660066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cs-CZ" sz="1800" b="1" dirty="0">
              <a:solidFill>
                <a:srgbClr val="660066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cs-CZ" sz="1800" b="1" dirty="0" smtClean="0">
                <a:solidFill>
                  <a:srgbClr val="660066"/>
                </a:solidFill>
              </a:rPr>
              <a:t>Děkujeme za pozornost!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cs-CZ" sz="2400" b="1" dirty="0">
              <a:solidFill>
                <a:srgbClr val="9933FF"/>
              </a:solidFill>
            </a:endParaRPr>
          </a:p>
          <a:p>
            <a:endParaRPr lang="cs-CZ" sz="2400" dirty="0" smtClean="0">
              <a:solidFill>
                <a:srgbClr val="660066"/>
              </a:solidFill>
            </a:endParaRPr>
          </a:p>
          <a:p>
            <a:endParaRPr lang="cs-CZ" sz="2400" dirty="0">
              <a:solidFill>
                <a:srgbClr val="660066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78" y="2491197"/>
            <a:ext cx="4163885" cy="2751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39214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389" y="1156564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9D4192"/>
                </a:solidFill>
              </a:rPr>
              <a:t>  </a:t>
            </a:r>
            <a:r>
              <a:rPr lang="cs-CZ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VÝCHOZÍ  STAV</a:t>
            </a:r>
            <a:endParaRPr lang="cs-CZ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0235" y="1553782"/>
            <a:ext cx="8229600" cy="4525963"/>
          </a:xfrm>
        </p:spPr>
        <p:txBody>
          <a:bodyPr/>
          <a:lstStyle/>
          <a:p>
            <a:endParaRPr lang="cs-CZ" sz="24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  <a:p>
            <a:r>
              <a:rPr lang="cs-CZ" sz="1800" dirty="0" smtClean="0">
                <a:solidFill>
                  <a:srgbClr val="562450"/>
                </a:solidFill>
                <a:latin typeface="+mj-lt"/>
              </a:rPr>
              <a:t>Systém </a:t>
            </a:r>
            <a:r>
              <a:rPr lang="cs-CZ" sz="1800" dirty="0">
                <a:solidFill>
                  <a:srgbClr val="562450"/>
                </a:solidFill>
                <a:latin typeface="+mj-lt"/>
              </a:rPr>
              <a:t>péče o ohrožené děti je věcně i rezortně roztříštěný, neefektivní </a:t>
            </a:r>
            <a:r>
              <a:rPr lang="cs-CZ" sz="1800" dirty="0" smtClean="0">
                <a:solidFill>
                  <a:srgbClr val="562450"/>
                </a:solidFill>
                <a:latin typeface="+mj-lt"/>
              </a:rPr>
              <a:t/>
            </a:r>
            <a:br>
              <a:rPr lang="cs-CZ" sz="1800" dirty="0" smtClean="0">
                <a:solidFill>
                  <a:srgbClr val="562450"/>
                </a:solidFill>
                <a:latin typeface="+mj-lt"/>
              </a:rPr>
            </a:br>
            <a:r>
              <a:rPr lang="cs-CZ" sz="1800" dirty="0" smtClean="0">
                <a:solidFill>
                  <a:srgbClr val="562450"/>
                </a:solidFill>
                <a:latin typeface="+mj-lt"/>
              </a:rPr>
              <a:t>a </a:t>
            </a:r>
            <a:r>
              <a:rPr lang="cs-CZ" sz="1800" b="1" dirty="0">
                <a:solidFill>
                  <a:srgbClr val="562450"/>
                </a:solidFill>
                <a:latin typeface="+mj-lt"/>
              </a:rPr>
              <a:t>nezajišťuje podporu dítěte při přechodech z péče do péče.</a:t>
            </a:r>
            <a:r>
              <a:rPr lang="cs-CZ" sz="1800" dirty="0">
                <a:solidFill>
                  <a:srgbClr val="562450"/>
                </a:solidFill>
                <a:latin typeface="+mj-lt"/>
              </a:rPr>
              <a:t>  Nejsou  stanoveny  standardy komunikace mezi jednotlivými aktéry, které by zajistily </a:t>
            </a:r>
            <a:r>
              <a:rPr lang="cs-CZ" sz="1800" b="1" dirty="0">
                <a:solidFill>
                  <a:srgbClr val="562450"/>
                </a:solidFill>
                <a:latin typeface="+mj-lt"/>
              </a:rPr>
              <a:t>bezpečí dítěte při jeho přechodu do následného typu péče </a:t>
            </a:r>
            <a:r>
              <a:rPr lang="cs-CZ" sz="1800" dirty="0">
                <a:solidFill>
                  <a:srgbClr val="562450"/>
                </a:solidFill>
                <a:latin typeface="+mj-lt"/>
              </a:rPr>
              <a:t>(např. z ústavního zařízení do náhradní rodiny). </a:t>
            </a:r>
            <a:endParaRPr lang="cs-CZ" sz="1800" dirty="0" smtClean="0">
              <a:solidFill>
                <a:srgbClr val="562450"/>
              </a:solidFill>
              <a:latin typeface="+mj-lt"/>
            </a:endParaRPr>
          </a:p>
          <a:p>
            <a:endParaRPr lang="cs-CZ" sz="1800" dirty="0">
              <a:solidFill>
                <a:srgbClr val="562450"/>
              </a:solidFill>
              <a:latin typeface="+mj-lt"/>
            </a:endParaRPr>
          </a:p>
          <a:p>
            <a:r>
              <a:rPr lang="cs-CZ" sz="1800" dirty="0">
                <a:solidFill>
                  <a:srgbClr val="562450"/>
                </a:solidFill>
                <a:latin typeface="+mj-lt"/>
              </a:rPr>
              <a:t>Zároveň nejsou vytvořeny mechanismy, jak během těchto procesů </a:t>
            </a:r>
            <a:r>
              <a:rPr lang="cs-CZ" sz="1800" b="1" dirty="0">
                <a:solidFill>
                  <a:srgbClr val="562450"/>
                </a:solidFill>
                <a:latin typeface="+mj-lt"/>
              </a:rPr>
              <a:t>adekvátně zohlednit názory a přání samotných dětí, navíc sociální pracovníci na to nejsou připraveni</a:t>
            </a:r>
            <a:r>
              <a:rPr lang="cs-CZ" sz="1800" dirty="0" smtClean="0">
                <a:solidFill>
                  <a:srgbClr val="562450"/>
                </a:solidFill>
                <a:latin typeface="+mj-lt"/>
              </a:rPr>
              <a:t>.  </a:t>
            </a:r>
            <a:endParaRPr lang="cs-CZ" sz="1800" dirty="0">
              <a:solidFill>
                <a:srgbClr val="562450"/>
              </a:solidFill>
              <a:latin typeface="+mj-lt"/>
            </a:endParaRPr>
          </a:p>
          <a:p>
            <a:pPr algn="just"/>
            <a:endParaRPr lang="cs-CZ" sz="1800" dirty="0">
              <a:solidFill>
                <a:srgbClr val="6D2950"/>
              </a:solidFill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0" r="45246"/>
          <a:stretch/>
        </p:blipFill>
        <p:spPr>
          <a:xfrm>
            <a:off x="6468991" y="4633196"/>
            <a:ext cx="936149" cy="15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10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>            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solidFill>
                  <a:srgbClr val="562450"/>
                </a:solidFill>
              </a:rPr>
              <a:t>Tento projekt vychází z Národní strategie ochrany práv dítěte, která si za jeden </a:t>
            </a:r>
            <a:r>
              <a:rPr lang="cs-CZ" sz="1800" dirty="0" smtClean="0">
                <a:solidFill>
                  <a:srgbClr val="562450"/>
                </a:solidFill>
              </a:rPr>
              <a:t/>
            </a:r>
            <a:br>
              <a:rPr lang="cs-CZ" sz="1800" dirty="0" smtClean="0">
                <a:solidFill>
                  <a:srgbClr val="562450"/>
                </a:solidFill>
              </a:rPr>
            </a:br>
            <a:r>
              <a:rPr lang="cs-CZ" sz="1800" dirty="0" smtClean="0">
                <a:solidFill>
                  <a:srgbClr val="562450"/>
                </a:solidFill>
              </a:rPr>
              <a:t>z </a:t>
            </a:r>
            <a:r>
              <a:rPr lang="cs-CZ" sz="1800" dirty="0">
                <a:solidFill>
                  <a:srgbClr val="562450"/>
                </a:solidFill>
              </a:rPr>
              <a:t>cílů </a:t>
            </a:r>
            <a:r>
              <a:rPr lang="cs-CZ" sz="1800" dirty="0" smtClean="0">
                <a:solidFill>
                  <a:srgbClr val="562450"/>
                </a:solidFill>
              </a:rPr>
              <a:t>stanovuje </a:t>
            </a:r>
            <a:r>
              <a:rPr lang="cs-CZ" sz="1800" b="1" dirty="0">
                <a:solidFill>
                  <a:srgbClr val="562450"/>
                </a:solidFill>
              </a:rPr>
              <a:t>„rozvoj kompetencí pracovnic a pracovníků všech subjektů </a:t>
            </a:r>
            <a:r>
              <a:rPr lang="cs-CZ" sz="1800" b="1" dirty="0" smtClean="0">
                <a:solidFill>
                  <a:srgbClr val="562450"/>
                </a:solidFill>
              </a:rPr>
              <a:t/>
            </a:r>
            <a:br>
              <a:rPr lang="cs-CZ" sz="1800" b="1" dirty="0" smtClean="0">
                <a:solidFill>
                  <a:srgbClr val="562450"/>
                </a:solidFill>
              </a:rPr>
            </a:br>
            <a:r>
              <a:rPr lang="cs-CZ" sz="1800" b="1" dirty="0" smtClean="0">
                <a:solidFill>
                  <a:srgbClr val="562450"/>
                </a:solidFill>
              </a:rPr>
              <a:t>v </a:t>
            </a:r>
            <a:r>
              <a:rPr lang="cs-CZ" sz="1800" b="1" dirty="0">
                <a:solidFill>
                  <a:srgbClr val="562450"/>
                </a:solidFill>
              </a:rPr>
              <a:t>systému v oblasti slyšení dítěte a zjišťování názoru dítěte“. </a:t>
            </a:r>
            <a:endParaRPr lang="cs-CZ" sz="1800" b="1" dirty="0" smtClean="0">
              <a:solidFill>
                <a:srgbClr val="562450"/>
              </a:solidFill>
            </a:endParaRPr>
          </a:p>
          <a:p>
            <a:endParaRPr lang="cs-CZ" sz="1800" u="sng" dirty="0">
              <a:solidFill>
                <a:srgbClr val="562450"/>
              </a:solidFill>
            </a:endParaRPr>
          </a:p>
          <a:p>
            <a:r>
              <a:rPr lang="cs-CZ" sz="1800" dirty="0">
                <a:solidFill>
                  <a:srgbClr val="562450"/>
                </a:solidFill>
              </a:rPr>
              <a:t>Zároveň reaguje na cíl </a:t>
            </a:r>
            <a:r>
              <a:rPr lang="cs-CZ" sz="1800" b="1" dirty="0">
                <a:solidFill>
                  <a:srgbClr val="562450"/>
                </a:solidFill>
              </a:rPr>
              <a:t>„vytvoření systému podpory rodin a sítě terénních, </a:t>
            </a:r>
            <a:r>
              <a:rPr lang="cs-CZ" sz="1800" b="1" dirty="0" smtClean="0">
                <a:solidFill>
                  <a:srgbClr val="562450"/>
                </a:solidFill>
              </a:rPr>
              <a:t>ambulantních, </a:t>
            </a:r>
            <a:r>
              <a:rPr lang="cs-CZ" sz="1800" b="1" dirty="0" err="1">
                <a:solidFill>
                  <a:srgbClr val="562450"/>
                </a:solidFill>
              </a:rPr>
              <a:t>respitních</a:t>
            </a:r>
            <a:r>
              <a:rPr lang="cs-CZ" sz="1800" b="1" dirty="0">
                <a:solidFill>
                  <a:srgbClr val="562450"/>
                </a:solidFill>
              </a:rPr>
              <a:t> a dalších služeb, který umožní v maximální míře zajistit péči o děti v rodinném nebo náhradním rodinném </a:t>
            </a:r>
            <a:r>
              <a:rPr lang="cs-CZ" sz="1800" b="1" dirty="0" smtClean="0">
                <a:solidFill>
                  <a:srgbClr val="562450"/>
                </a:solidFill>
              </a:rPr>
              <a:t>prostředí</a:t>
            </a:r>
            <a:r>
              <a:rPr lang="cs-CZ" sz="1800" dirty="0" smtClean="0">
                <a:solidFill>
                  <a:srgbClr val="562450"/>
                </a:solidFill>
              </a:rPr>
              <a:t>“. </a:t>
            </a:r>
            <a:endParaRPr lang="cs-CZ" sz="1800" dirty="0">
              <a:solidFill>
                <a:srgbClr val="56245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50" y="4002373"/>
            <a:ext cx="2431500" cy="15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84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>    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1800" dirty="0" smtClean="0">
                <a:solidFill>
                  <a:srgbClr val="562450"/>
                </a:solidFill>
              </a:rPr>
              <a:t>ŠAFRÁN dětem </a:t>
            </a:r>
            <a:r>
              <a:rPr lang="cs-CZ" sz="1800" dirty="0">
                <a:solidFill>
                  <a:srgbClr val="562450"/>
                </a:solidFill>
              </a:rPr>
              <a:t>se již </a:t>
            </a:r>
            <a:r>
              <a:rPr lang="cs-CZ" sz="1800" b="1" dirty="0" smtClean="0">
                <a:solidFill>
                  <a:srgbClr val="562450"/>
                </a:solidFill>
              </a:rPr>
              <a:t>12. </a:t>
            </a:r>
            <a:r>
              <a:rPr lang="cs-CZ" sz="1800" b="1" dirty="0">
                <a:solidFill>
                  <a:srgbClr val="562450"/>
                </a:solidFill>
              </a:rPr>
              <a:t>rokem věnuje doprovázení dětí </a:t>
            </a:r>
            <a:r>
              <a:rPr lang="cs-CZ" sz="1800" dirty="0">
                <a:solidFill>
                  <a:srgbClr val="562450"/>
                </a:solidFill>
              </a:rPr>
              <a:t>z ústavní péče do náhradních rodin. Za tuto dobu </a:t>
            </a:r>
            <a:r>
              <a:rPr lang="cs-CZ" sz="1800" dirty="0" smtClean="0">
                <a:solidFill>
                  <a:srgbClr val="562450"/>
                </a:solidFill>
              </a:rPr>
              <a:t>se počet </a:t>
            </a:r>
            <a:r>
              <a:rPr lang="cs-CZ" sz="1800" dirty="0">
                <a:solidFill>
                  <a:srgbClr val="562450"/>
                </a:solidFill>
              </a:rPr>
              <a:t>doprovázených dětí </a:t>
            </a:r>
            <a:r>
              <a:rPr lang="cs-CZ" sz="1800" dirty="0" smtClean="0">
                <a:solidFill>
                  <a:srgbClr val="562450"/>
                </a:solidFill>
              </a:rPr>
              <a:t>blíží </a:t>
            </a:r>
            <a:r>
              <a:rPr lang="cs-CZ" sz="1800" dirty="0">
                <a:solidFill>
                  <a:srgbClr val="562450"/>
                </a:solidFill>
              </a:rPr>
              <a:t>k číslu </a:t>
            </a:r>
            <a:r>
              <a:rPr lang="cs-CZ" sz="1800" b="1" dirty="0">
                <a:solidFill>
                  <a:srgbClr val="562450"/>
                </a:solidFill>
              </a:rPr>
              <a:t>1 000</a:t>
            </a:r>
            <a:r>
              <a:rPr lang="cs-CZ" sz="1800" dirty="0" smtClean="0">
                <a:solidFill>
                  <a:srgbClr val="562450"/>
                </a:solidFill>
              </a:rPr>
              <a:t>.</a:t>
            </a:r>
          </a:p>
          <a:p>
            <a:pPr lvl="0"/>
            <a:endParaRPr lang="cs-CZ" sz="1800" dirty="0">
              <a:solidFill>
                <a:srgbClr val="562450"/>
              </a:solidFill>
            </a:endParaRPr>
          </a:p>
          <a:p>
            <a:pPr lvl="0"/>
            <a:r>
              <a:rPr lang="cs-CZ" sz="1800" dirty="0" smtClean="0">
                <a:solidFill>
                  <a:srgbClr val="562450"/>
                </a:solidFill>
              </a:rPr>
              <a:t>Díky </a:t>
            </a:r>
            <a:r>
              <a:rPr lang="cs-CZ" sz="1800" dirty="0">
                <a:solidFill>
                  <a:srgbClr val="562450"/>
                </a:solidFill>
              </a:rPr>
              <a:t>systematickému zavádění tranzitní péče bude dítě </a:t>
            </a:r>
            <a:r>
              <a:rPr lang="cs-CZ" sz="1800" b="1" dirty="0">
                <a:solidFill>
                  <a:srgbClr val="562450"/>
                </a:solidFill>
              </a:rPr>
              <a:t>doprovázeno při každém přechodu, až k dosažení ukotvení v stabilním rodinném prostředí</a:t>
            </a:r>
            <a:r>
              <a:rPr lang="cs-CZ" sz="1800" dirty="0">
                <a:solidFill>
                  <a:srgbClr val="562450"/>
                </a:solidFill>
              </a:rPr>
              <a:t>. Tím dojde </a:t>
            </a:r>
            <a:r>
              <a:rPr lang="cs-CZ" sz="1800" dirty="0" smtClean="0">
                <a:solidFill>
                  <a:srgbClr val="562450"/>
                </a:solidFill>
              </a:rPr>
              <a:t/>
            </a:r>
            <a:br>
              <a:rPr lang="cs-CZ" sz="1800" dirty="0" smtClean="0">
                <a:solidFill>
                  <a:srgbClr val="562450"/>
                </a:solidFill>
              </a:rPr>
            </a:br>
            <a:r>
              <a:rPr lang="cs-CZ" sz="1800" dirty="0" smtClean="0">
                <a:solidFill>
                  <a:srgbClr val="562450"/>
                </a:solidFill>
              </a:rPr>
              <a:t>k </a:t>
            </a:r>
            <a:r>
              <a:rPr lang="cs-CZ" sz="1800" dirty="0">
                <a:solidFill>
                  <a:srgbClr val="562450"/>
                </a:solidFill>
              </a:rPr>
              <a:t>významnému posunu při naplňování výsledku programu, tedy k efektivnímu zlepšení kvality systémů péče o děti a jejich ochrany při zohlednění názorů relevantních klíčových aktérů. </a:t>
            </a:r>
          </a:p>
          <a:p>
            <a:pPr marL="0" indent="0">
              <a:buNone/>
            </a:pPr>
            <a:endParaRPr lang="cs-CZ" sz="3600" dirty="0"/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45" y="4215281"/>
            <a:ext cx="920700" cy="17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9206" y="1260756"/>
            <a:ext cx="8229600" cy="1143000"/>
          </a:xfrm>
        </p:spPr>
        <p:txBody>
          <a:bodyPr/>
          <a:lstStyle/>
          <a:p>
            <a:r>
              <a:rPr lang="cs-CZ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CÍL PROJEKTU      </a:t>
            </a:r>
            <a:endParaRPr lang="cs-CZ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23609"/>
            <a:ext cx="8229600" cy="4525963"/>
          </a:xfrm>
        </p:spPr>
        <p:txBody>
          <a:bodyPr/>
          <a:lstStyle/>
          <a:p>
            <a:r>
              <a:rPr lang="cs-CZ" sz="1800" dirty="0">
                <a:solidFill>
                  <a:srgbClr val="562450"/>
                </a:solidFill>
              </a:rPr>
              <a:t>Celkovým cílem projektu je </a:t>
            </a:r>
            <a:r>
              <a:rPr lang="cs-CZ" sz="1800" b="1" dirty="0">
                <a:solidFill>
                  <a:srgbClr val="562450"/>
                </a:solidFill>
              </a:rPr>
              <a:t>etablovat tranzitní péči neboli doprovázení dítěte </a:t>
            </a:r>
            <a:r>
              <a:rPr lang="cs-CZ" sz="1800" b="1" dirty="0" smtClean="0">
                <a:solidFill>
                  <a:srgbClr val="562450"/>
                </a:solidFill>
              </a:rPr>
              <a:t/>
            </a:r>
            <a:br>
              <a:rPr lang="cs-CZ" sz="1800" b="1" dirty="0" smtClean="0">
                <a:solidFill>
                  <a:srgbClr val="562450"/>
                </a:solidFill>
              </a:rPr>
            </a:br>
            <a:r>
              <a:rPr lang="cs-CZ" sz="1800" dirty="0" smtClean="0">
                <a:solidFill>
                  <a:srgbClr val="562450"/>
                </a:solidFill>
              </a:rPr>
              <a:t>v </a:t>
            </a:r>
            <a:r>
              <a:rPr lang="cs-CZ" sz="1800" dirty="0">
                <a:solidFill>
                  <a:srgbClr val="562450"/>
                </a:solidFill>
              </a:rPr>
              <a:t>systému sociálních služeb</a:t>
            </a:r>
            <a:r>
              <a:rPr lang="cs-CZ" sz="1800" dirty="0" smtClean="0">
                <a:solidFill>
                  <a:srgbClr val="562450"/>
                </a:solidFill>
              </a:rPr>
              <a:t>.</a:t>
            </a:r>
          </a:p>
          <a:p>
            <a:pPr marL="0" indent="0">
              <a:buNone/>
            </a:pPr>
            <a:r>
              <a:rPr lang="cs-CZ" sz="1800" dirty="0" smtClean="0">
                <a:solidFill>
                  <a:srgbClr val="562450"/>
                </a:solidFill>
              </a:rPr>
              <a:t> </a:t>
            </a:r>
          </a:p>
          <a:p>
            <a:r>
              <a:rPr lang="cs-CZ" sz="1800" dirty="0" smtClean="0">
                <a:solidFill>
                  <a:srgbClr val="562450"/>
                </a:solidFill>
              </a:rPr>
              <a:t>Pokud </a:t>
            </a:r>
            <a:r>
              <a:rPr lang="cs-CZ" sz="1800" dirty="0">
                <a:solidFill>
                  <a:srgbClr val="562450"/>
                </a:solidFill>
              </a:rPr>
              <a:t>má být ovšem péče o ohrožené děti skutečně účinná a děti se mají do rozhodovacích procesů zapojit, je tato </a:t>
            </a:r>
            <a:r>
              <a:rPr lang="cs-CZ" sz="1800" b="1" dirty="0">
                <a:solidFill>
                  <a:srgbClr val="562450"/>
                </a:solidFill>
              </a:rPr>
              <a:t>kontinuální služba zcela zásadně potřebná. </a:t>
            </a:r>
            <a:endParaRPr lang="cs-CZ" sz="1800" b="1" dirty="0" smtClean="0">
              <a:solidFill>
                <a:srgbClr val="562450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562450"/>
              </a:solidFill>
            </a:endParaRPr>
          </a:p>
          <a:p>
            <a:r>
              <a:rPr lang="cs-CZ" sz="1800" b="1" dirty="0" smtClean="0">
                <a:solidFill>
                  <a:srgbClr val="562450"/>
                </a:solidFill>
              </a:rPr>
              <a:t>Doprovázení </a:t>
            </a:r>
            <a:r>
              <a:rPr lang="cs-CZ" sz="1800" b="1" dirty="0">
                <a:solidFill>
                  <a:srgbClr val="562450"/>
                </a:solidFill>
              </a:rPr>
              <a:t>dětí </a:t>
            </a:r>
            <a:r>
              <a:rPr lang="cs-CZ" sz="1800" dirty="0">
                <a:solidFill>
                  <a:srgbClr val="562450"/>
                </a:solidFill>
              </a:rPr>
              <a:t>při změnách typu péče akcentuje jejich aktivní participaci na </a:t>
            </a:r>
            <a:r>
              <a:rPr lang="cs-CZ" sz="1800" b="1" dirty="0">
                <a:solidFill>
                  <a:srgbClr val="562450"/>
                </a:solidFill>
              </a:rPr>
              <a:t>rozhodování o jejich vlastním osudu. </a:t>
            </a:r>
          </a:p>
          <a:p>
            <a:endParaRPr lang="cs-CZ" sz="3600" b="1" dirty="0">
              <a:solidFill>
                <a:srgbClr val="660066"/>
              </a:solidFill>
            </a:endParaRP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90" y="4339211"/>
            <a:ext cx="1057160" cy="15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25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>    </a:t>
            </a:r>
            <a:endParaRPr lang="cs-CZ" dirty="0">
              <a:solidFill>
                <a:srgbClr val="7030A0"/>
              </a:solidFill>
            </a:endParaRPr>
          </a:p>
        </p:txBody>
      </p:sp>
      <p:pic>
        <p:nvPicPr>
          <p:cNvPr id="6" name="Zástupný symbol pro obsah 3" descr="obráze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9863" y="1417638"/>
            <a:ext cx="6244273" cy="4202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45102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60756"/>
            <a:ext cx="8229600" cy="1143000"/>
          </a:xfrm>
        </p:spPr>
        <p:txBody>
          <a:bodyPr/>
          <a:lstStyle/>
          <a:p>
            <a:r>
              <a:rPr lang="cs-CZ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AKTIVITY      </a:t>
            </a:r>
            <a:endParaRPr lang="cs-CZ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7282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cs-CZ" sz="2400" dirty="0" smtClean="0">
              <a:solidFill>
                <a:srgbClr val="562450"/>
              </a:solidFill>
            </a:endParaRPr>
          </a:p>
          <a:p>
            <a:pPr marL="0" indent="0">
              <a:buNone/>
            </a:pPr>
            <a:r>
              <a:rPr lang="cs-CZ" sz="1800" dirty="0" smtClean="0">
                <a:solidFill>
                  <a:srgbClr val="562450"/>
                </a:solidFill>
              </a:rPr>
              <a:t>1</a:t>
            </a:r>
            <a:r>
              <a:rPr lang="cs-CZ" sz="1800" dirty="0">
                <a:solidFill>
                  <a:srgbClr val="562450"/>
                </a:solidFill>
              </a:rPr>
              <a:t>. Školení metod komunikace s rodinou a dětmi a rozvoj kompetencí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562450"/>
                </a:solidFill>
              </a:rPr>
              <a:t>2</a:t>
            </a:r>
            <a:r>
              <a:rPr lang="cs-CZ" sz="1800" dirty="0" smtClean="0">
                <a:solidFill>
                  <a:srgbClr val="562450"/>
                </a:solidFill>
              </a:rPr>
              <a:t>. Tvorba </a:t>
            </a:r>
            <a:r>
              <a:rPr lang="cs-CZ" sz="1800" dirty="0">
                <a:solidFill>
                  <a:srgbClr val="562450"/>
                </a:solidFill>
              </a:rPr>
              <a:t>Metodiky a Standardů v pracovních skupinách </a:t>
            </a:r>
          </a:p>
          <a:p>
            <a:pPr marL="0" indent="0">
              <a:buNone/>
            </a:pPr>
            <a:r>
              <a:rPr lang="cs-CZ" sz="1800" dirty="0" smtClean="0">
                <a:solidFill>
                  <a:srgbClr val="562450"/>
                </a:solidFill>
              </a:rPr>
              <a:t>3</a:t>
            </a:r>
            <a:r>
              <a:rPr lang="cs-CZ" sz="1800" dirty="0">
                <a:solidFill>
                  <a:srgbClr val="562450"/>
                </a:solidFill>
              </a:rPr>
              <a:t>. Kulatý stůl odborníků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562450"/>
                </a:solidFill>
              </a:rPr>
              <a:t>4</a:t>
            </a:r>
            <a:r>
              <a:rPr lang="cs-CZ" sz="1800" dirty="0" smtClean="0">
                <a:solidFill>
                  <a:srgbClr val="562450"/>
                </a:solidFill>
              </a:rPr>
              <a:t>. Tvorba </a:t>
            </a:r>
            <a:r>
              <a:rPr lang="cs-CZ" sz="1800" dirty="0">
                <a:solidFill>
                  <a:srgbClr val="562450"/>
                </a:solidFill>
              </a:rPr>
              <a:t>instruktážních a osvětových </a:t>
            </a:r>
            <a:r>
              <a:rPr lang="cs-CZ" sz="1800" dirty="0" err="1">
                <a:solidFill>
                  <a:srgbClr val="562450"/>
                </a:solidFill>
              </a:rPr>
              <a:t>videospotů</a:t>
            </a:r>
            <a:endParaRPr lang="cs-CZ" sz="1800" dirty="0">
              <a:solidFill>
                <a:srgbClr val="56245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562450"/>
                </a:solidFill>
              </a:rPr>
              <a:t>5</a:t>
            </a:r>
            <a:r>
              <a:rPr lang="cs-CZ" sz="1800" dirty="0" smtClean="0">
                <a:solidFill>
                  <a:srgbClr val="562450"/>
                </a:solidFill>
              </a:rPr>
              <a:t>. Tvorba </a:t>
            </a:r>
            <a:r>
              <a:rPr lang="cs-CZ" sz="1800" dirty="0">
                <a:solidFill>
                  <a:srgbClr val="562450"/>
                </a:solidFill>
              </a:rPr>
              <a:t>vzdělávacích programů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562450"/>
                </a:solidFill>
              </a:rPr>
              <a:t>6</a:t>
            </a:r>
            <a:r>
              <a:rPr lang="cs-CZ" sz="1800" dirty="0" smtClean="0">
                <a:solidFill>
                  <a:srgbClr val="562450"/>
                </a:solidFill>
              </a:rPr>
              <a:t>. Závěrečná </a:t>
            </a:r>
            <a:r>
              <a:rPr lang="cs-CZ" sz="1800" dirty="0">
                <a:solidFill>
                  <a:srgbClr val="562450"/>
                </a:solidFill>
              </a:rPr>
              <a:t>konference   </a:t>
            </a:r>
          </a:p>
          <a:p>
            <a:endParaRPr lang="cs-CZ" sz="3600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16" y="3263153"/>
            <a:ext cx="2646864" cy="280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3765" y="1248524"/>
            <a:ext cx="8229600" cy="1143000"/>
          </a:xfrm>
        </p:spPr>
        <p:txBody>
          <a:bodyPr/>
          <a:lstStyle/>
          <a:p>
            <a:r>
              <a:rPr lang="cs-CZ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HARMONOGRAM  </a:t>
            </a:r>
            <a:r>
              <a:rPr lang="cs-CZ" dirty="0" smtClean="0">
                <a:solidFill>
                  <a:srgbClr val="7030A0"/>
                </a:solidFill>
              </a:rPr>
              <a:t>    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 smtClean="0">
              <a:solidFill>
                <a:srgbClr val="660066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3600" dirty="0">
                <a:solidFill>
                  <a:srgbClr val="562450"/>
                </a:solidFill>
              </a:rPr>
              <a:t>	</a:t>
            </a:r>
            <a:r>
              <a:rPr lang="cs-CZ" sz="1800" b="1" dirty="0" smtClean="0">
                <a:solidFill>
                  <a:srgbClr val="562450"/>
                </a:solidFill>
              </a:rPr>
              <a:t>1</a:t>
            </a:r>
            <a:r>
              <a:rPr lang="cs-CZ" sz="1800" b="1" dirty="0">
                <a:solidFill>
                  <a:srgbClr val="562450"/>
                </a:solidFill>
              </a:rPr>
              <a:t>. 1. </a:t>
            </a:r>
            <a:r>
              <a:rPr lang="cs-CZ" sz="1800" b="1" dirty="0" smtClean="0">
                <a:solidFill>
                  <a:srgbClr val="562450"/>
                </a:solidFill>
              </a:rPr>
              <a:t>2015 </a:t>
            </a:r>
            <a:r>
              <a:rPr lang="cs-CZ" sz="1800" b="1" dirty="0">
                <a:solidFill>
                  <a:srgbClr val="562450"/>
                </a:solidFill>
              </a:rPr>
              <a:t>– </a:t>
            </a:r>
            <a:r>
              <a:rPr lang="cs-CZ" sz="1800" b="1" dirty="0" smtClean="0">
                <a:solidFill>
                  <a:srgbClr val="562450"/>
                </a:solidFill>
              </a:rPr>
              <a:t>31. 10. </a:t>
            </a:r>
            <a:r>
              <a:rPr lang="cs-CZ" sz="1800" b="1" dirty="0">
                <a:solidFill>
                  <a:srgbClr val="562450"/>
                </a:solidFill>
              </a:rPr>
              <a:t>2016  </a:t>
            </a:r>
            <a:r>
              <a:rPr lang="cs-CZ" sz="1800" b="1" dirty="0" smtClean="0">
                <a:solidFill>
                  <a:srgbClr val="562450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1800" b="1" dirty="0" smtClean="0">
                <a:solidFill>
                  <a:srgbClr val="562450"/>
                </a:solidFill>
              </a:rPr>
              <a:t>	</a:t>
            </a:r>
            <a:r>
              <a:rPr lang="cs-CZ" sz="1800" b="1" smtClean="0">
                <a:solidFill>
                  <a:srgbClr val="562450"/>
                </a:solidFill>
              </a:rPr>
              <a:t>Bezpečná síť </a:t>
            </a:r>
            <a:endParaRPr lang="cs-CZ" sz="1800" b="1" dirty="0" smtClean="0">
              <a:solidFill>
                <a:srgbClr val="56245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1800" b="1" dirty="0">
              <a:solidFill>
                <a:srgbClr val="56245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1800" b="1" dirty="0">
                <a:solidFill>
                  <a:srgbClr val="562450"/>
                </a:solidFill>
              </a:rPr>
              <a:t>	</a:t>
            </a:r>
            <a:r>
              <a:rPr lang="cs-CZ" sz="1800" b="1" dirty="0" smtClean="0">
                <a:solidFill>
                  <a:srgbClr val="562450"/>
                </a:solidFill>
              </a:rPr>
              <a:t>1</a:t>
            </a:r>
            <a:r>
              <a:rPr lang="cs-CZ" sz="1800" b="1" dirty="0">
                <a:solidFill>
                  <a:srgbClr val="562450"/>
                </a:solidFill>
              </a:rPr>
              <a:t>. 7. 2016 – 30. </a:t>
            </a:r>
            <a:r>
              <a:rPr lang="cs-CZ" sz="1800" b="1" dirty="0" smtClean="0">
                <a:solidFill>
                  <a:srgbClr val="562450"/>
                </a:solidFill>
              </a:rPr>
              <a:t>4</a:t>
            </a:r>
            <a:r>
              <a:rPr lang="cs-CZ" sz="1800" b="1" dirty="0">
                <a:solidFill>
                  <a:srgbClr val="562450"/>
                </a:solidFill>
              </a:rPr>
              <a:t>. 2017  </a:t>
            </a:r>
            <a:r>
              <a:rPr lang="cs-CZ" sz="1800" b="1" dirty="0" smtClean="0">
                <a:solidFill>
                  <a:srgbClr val="562450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1800" b="1" dirty="0">
                <a:solidFill>
                  <a:srgbClr val="562450"/>
                </a:solidFill>
              </a:rPr>
              <a:t>	</a:t>
            </a:r>
            <a:r>
              <a:rPr lang="cs-CZ" sz="1800" b="1" dirty="0" smtClean="0">
                <a:solidFill>
                  <a:srgbClr val="562450"/>
                </a:solidFill>
              </a:rPr>
              <a:t>Bezpečná </a:t>
            </a:r>
            <a:r>
              <a:rPr lang="cs-CZ" sz="1800" b="1" dirty="0">
                <a:solidFill>
                  <a:srgbClr val="562450"/>
                </a:solidFill>
              </a:rPr>
              <a:t>síť v </a:t>
            </a:r>
            <a:r>
              <a:rPr lang="cs-CZ" sz="1800" b="1" dirty="0" smtClean="0">
                <a:solidFill>
                  <a:srgbClr val="562450"/>
                </a:solidFill>
              </a:rPr>
              <a:t>praxi </a:t>
            </a:r>
            <a:r>
              <a:rPr lang="cs-CZ" sz="1800" dirty="0" smtClean="0">
                <a:solidFill>
                  <a:srgbClr val="562450"/>
                </a:solidFill>
              </a:rPr>
              <a:t>(dodatkový grant)</a:t>
            </a:r>
            <a:r>
              <a:rPr lang="cs-CZ" sz="1800" b="1" dirty="0" smtClean="0">
                <a:solidFill>
                  <a:srgbClr val="562450"/>
                </a:solidFill>
              </a:rPr>
              <a:t/>
            </a:r>
            <a:br>
              <a:rPr lang="cs-CZ" sz="1800" b="1" dirty="0" smtClean="0">
                <a:solidFill>
                  <a:srgbClr val="562450"/>
                </a:solidFill>
              </a:rPr>
            </a:br>
            <a:endParaRPr lang="cs-CZ" sz="1800" b="1" dirty="0">
              <a:solidFill>
                <a:srgbClr val="562450"/>
              </a:solidFill>
            </a:endParaRPr>
          </a:p>
          <a:p>
            <a:pPr marL="0" indent="0">
              <a:buNone/>
            </a:pPr>
            <a:endParaRPr lang="cs-CZ" sz="3600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45" y="3212634"/>
            <a:ext cx="1646065" cy="29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78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7030A0"/>
                </a:solidFill>
              </a:rPr>
              <a:t>    </a:t>
            </a:r>
            <a:br>
              <a:rPr lang="cs-CZ" dirty="0" smtClean="0">
                <a:solidFill>
                  <a:srgbClr val="7030A0"/>
                </a:solidFill>
              </a:rPr>
            </a:br>
            <a:r>
              <a:rPr lang="cs-CZ" dirty="0" smtClean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</a:t>
            </a:r>
            <a:br>
              <a:rPr lang="cs-CZ" dirty="0" smtClean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cs-CZ" dirty="0" smtClean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Aktivita 1      </a:t>
            </a:r>
            <a:endParaRPr lang="cs-CZ" dirty="0">
              <a:solidFill>
                <a:schemeClr val="accent6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1341" y="116601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cs-CZ" sz="2400" dirty="0">
              <a:solidFill>
                <a:srgbClr val="660066"/>
              </a:solidFill>
            </a:endParaRPr>
          </a:p>
          <a:p>
            <a:pPr marL="0" indent="0" algn="ctr">
              <a:buNone/>
            </a:pPr>
            <a:endParaRPr lang="cs-CZ" sz="1200" b="1" dirty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cs-CZ" sz="1800" b="1" dirty="0" smtClean="0">
                <a:solidFill>
                  <a:srgbClr val="562450"/>
                </a:solidFill>
              </a:rPr>
              <a:t>Školení </a:t>
            </a:r>
            <a:r>
              <a:rPr lang="cs-CZ" sz="1800" b="1" dirty="0">
                <a:solidFill>
                  <a:srgbClr val="562450"/>
                </a:solidFill>
              </a:rPr>
              <a:t>metod komunikace s rodinou a dětmi a rozvoj </a:t>
            </a:r>
            <a:r>
              <a:rPr lang="cs-CZ" sz="1800" b="1" dirty="0" smtClean="0">
                <a:solidFill>
                  <a:srgbClr val="562450"/>
                </a:solidFill>
              </a:rPr>
              <a:t> kompetencí</a:t>
            </a:r>
          </a:p>
          <a:p>
            <a:pPr marL="0" indent="0" algn="ctr"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pPr marL="0" indent="0">
              <a:buNone/>
            </a:pPr>
            <a:r>
              <a:rPr lang="cs-CZ" sz="1800" dirty="0" smtClean="0">
                <a:solidFill>
                  <a:srgbClr val="562450"/>
                </a:solidFill>
              </a:rPr>
              <a:t>ŠAFRÁN </a:t>
            </a:r>
            <a:r>
              <a:rPr lang="cs-CZ" sz="1800" dirty="0">
                <a:solidFill>
                  <a:srgbClr val="562450"/>
                </a:solidFill>
              </a:rPr>
              <a:t>dětem disponuje akreditovaným kurzem </a:t>
            </a:r>
            <a:r>
              <a:rPr lang="cs-CZ" sz="1800" i="1" dirty="0">
                <a:solidFill>
                  <a:srgbClr val="562450"/>
                </a:solidFill>
              </a:rPr>
              <a:t>Základní vhled do problematiky komunikace s rodinou a dětmi při poskytování sociálně právní ochrany </a:t>
            </a:r>
            <a:r>
              <a:rPr lang="cs-CZ" sz="1800" i="1" dirty="0" smtClean="0">
                <a:solidFill>
                  <a:srgbClr val="562450"/>
                </a:solidFill>
              </a:rPr>
              <a:t>dětí</a:t>
            </a:r>
            <a:r>
              <a:rPr lang="cs-CZ" sz="1800" dirty="0">
                <a:solidFill>
                  <a:srgbClr val="562450"/>
                </a:solidFill>
              </a:rPr>
              <a:t> </a:t>
            </a:r>
            <a:r>
              <a:rPr lang="cs-CZ" sz="1800" dirty="0" smtClean="0">
                <a:solidFill>
                  <a:srgbClr val="562450"/>
                </a:solidFill>
              </a:rPr>
              <a:t>a v této etapě začal školit.</a:t>
            </a:r>
          </a:p>
          <a:p>
            <a:pPr marL="0" indent="0">
              <a:buNone/>
            </a:pPr>
            <a:r>
              <a:rPr lang="cs-CZ" sz="1800" dirty="0" smtClean="0">
                <a:solidFill>
                  <a:srgbClr val="562450"/>
                </a:solidFill>
              </a:rPr>
              <a:t/>
            </a:r>
            <a:br>
              <a:rPr lang="cs-CZ" sz="1800" dirty="0" smtClean="0">
                <a:solidFill>
                  <a:srgbClr val="562450"/>
                </a:solidFill>
              </a:rPr>
            </a:br>
            <a:r>
              <a:rPr lang="cs-CZ" sz="1800" dirty="0" smtClean="0">
                <a:solidFill>
                  <a:srgbClr val="562450"/>
                </a:solidFill>
              </a:rPr>
              <a:t>Obsah školení:</a:t>
            </a:r>
          </a:p>
          <a:p>
            <a:r>
              <a:rPr lang="cs-CZ" sz="1800" dirty="0">
                <a:solidFill>
                  <a:srgbClr val="562450"/>
                </a:solidFill>
              </a:rPr>
              <a:t>Práce s kompetencemi za pomoci osobního modelu, práce s profesními úspěchy </a:t>
            </a:r>
            <a:r>
              <a:rPr lang="cs-CZ" sz="1800" dirty="0" smtClean="0">
                <a:solidFill>
                  <a:srgbClr val="562450"/>
                </a:solidFill>
              </a:rPr>
              <a:t/>
            </a:r>
            <a:br>
              <a:rPr lang="cs-CZ" sz="1800" dirty="0" smtClean="0">
                <a:solidFill>
                  <a:srgbClr val="562450"/>
                </a:solidFill>
              </a:rPr>
            </a:br>
            <a:r>
              <a:rPr lang="cs-CZ" sz="1800" dirty="0" smtClean="0">
                <a:solidFill>
                  <a:srgbClr val="562450"/>
                </a:solidFill>
              </a:rPr>
              <a:t>a profesní </a:t>
            </a:r>
            <a:r>
              <a:rPr lang="cs-CZ" sz="1800" dirty="0">
                <a:solidFill>
                  <a:srgbClr val="562450"/>
                </a:solidFill>
              </a:rPr>
              <a:t>vizí</a:t>
            </a:r>
            <a:r>
              <a:rPr lang="cs-CZ" sz="1800" dirty="0" smtClean="0">
                <a:solidFill>
                  <a:srgbClr val="562450"/>
                </a:solidFill>
              </a:rPr>
              <a:t>.</a:t>
            </a:r>
          </a:p>
          <a:p>
            <a:r>
              <a:rPr lang="cs-CZ" sz="1800" dirty="0">
                <a:solidFill>
                  <a:srgbClr val="562450"/>
                </a:solidFill>
              </a:rPr>
              <a:t>Úvodní vhled do problematiky  komunikace s dítětem a rodinou v sociálně právní ochraně.</a:t>
            </a:r>
          </a:p>
          <a:p>
            <a:pPr marL="0" indent="0">
              <a:buNone/>
            </a:pPr>
            <a:endParaRPr lang="cs-CZ" sz="1800" dirty="0" smtClean="0">
              <a:solidFill>
                <a:srgbClr val="56245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1800" dirty="0">
              <a:solidFill>
                <a:srgbClr val="562450"/>
              </a:solidFill>
            </a:endParaRPr>
          </a:p>
          <a:p>
            <a:endParaRPr lang="cs-CZ" sz="1800" dirty="0">
              <a:solidFill>
                <a:srgbClr val="5624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0688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BEZPECNA_SIT_konferen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Prezentace_BEZPECNA_SIT_konference</Template>
  <TotalTime>235</TotalTime>
  <Words>412</Words>
  <Application>Microsoft Office PowerPoint</Application>
  <PresentationFormat>Předvádění na obrazovce (4:3)</PresentationFormat>
  <Paragraphs>152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Prezentace_BEZPECNA_SIT_konference</vt:lpstr>
      <vt:lpstr>Prezentace aplikace PowerPoint</vt:lpstr>
      <vt:lpstr>  VÝCHOZÍ  STAV</vt:lpstr>
      <vt:lpstr>            </vt:lpstr>
      <vt:lpstr>    </vt:lpstr>
      <vt:lpstr>CÍL PROJEKTU      </vt:lpstr>
      <vt:lpstr>    </vt:lpstr>
      <vt:lpstr>AKTIVITY      </vt:lpstr>
      <vt:lpstr>HARMONOGRAM      </vt:lpstr>
      <vt:lpstr>            Aktivita 1      </vt:lpstr>
      <vt:lpstr>     </vt:lpstr>
      <vt:lpstr>  ZAPOJENÉ ORGANIZACE     </vt:lpstr>
      <vt:lpstr>     Aktivita 2       </vt:lpstr>
      <vt:lpstr> Aktivita 3</vt:lpstr>
      <vt:lpstr>     Aktivita 4</vt:lpstr>
      <vt:lpstr>     Aktivita 5</vt:lpstr>
      <vt:lpstr>Prezentace aplikace PowerPoint</vt:lpstr>
      <vt:lpstr>Aktivita 6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dell</dc:creator>
  <cp:lastModifiedBy>Šafařík Fridmanská Andrea Mgr. (MPSV)</cp:lastModifiedBy>
  <cp:revision>20</cp:revision>
  <cp:lastPrinted>2011-12-02T12:25:53Z</cp:lastPrinted>
  <dcterms:created xsi:type="dcterms:W3CDTF">2017-04-07T14:34:18Z</dcterms:created>
  <dcterms:modified xsi:type="dcterms:W3CDTF">2017-04-08T12:10:28Z</dcterms:modified>
</cp:coreProperties>
</file>