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6" r:id="rId2"/>
  </p:sldMasterIdLst>
  <p:notesMasterIdLst>
    <p:notesMasterId r:id="rId12"/>
  </p:notesMasterIdLst>
  <p:handoutMasterIdLst>
    <p:handoutMasterId r:id="rId13"/>
  </p:handoutMasterIdLst>
  <p:sldIdLst>
    <p:sldId id="331" r:id="rId3"/>
    <p:sldId id="332" r:id="rId4"/>
    <p:sldId id="333" r:id="rId5"/>
    <p:sldId id="334" r:id="rId6"/>
    <p:sldId id="340" r:id="rId7"/>
    <p:sldId id="336" r:id="rId8"/>
    <p:sldId id="337" r:id="rId9"/>
    <p:sldId id="339" r:id="rId10"/>
    <p:sldId id="341" r:id="rId11"/>
  </p:sldIdLst>
  <p:sldSz cx="9144000" cy="6858000" type="screen4x3"/>
  <p:notesSz cx="6797675" cy="9926638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78"/>
    <a:srgbClr val="7346A0"/>
    <a:srgbClr val="4D4D4D"/>
    <a:srgbClr val="5F5F5F"/>
    <a:srgbClr val="002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690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F9CAA4-D264-4AD3-B51E-D47AE9F08268}" type="datetimeFigureOut">
              <a:rPr lang="fr-FR"/>
              <a:pPr>
                <a:defRPr/>
              </a:pPr>
              <a:t>31/05/2017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093A3F-884E-4302-BBA2-242AABBE15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29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E3A332-C4DD-40A5-9E5C-3BB6C2AFD4CC}" type="datetimeFigureOut">
              <a:rPr lang="fr-FR"/>
              <a:pPr>
                <a:defRPr/>
              </a:pPr>
              <a:t>31/05/2017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091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891E97-7267-4B90-AC70-B3D6C4A349B7}" type="datetimeFigureOut">
              <a:rPr lang="fr-FR"/>
              <a:pPr>
                <a:defRPr/>
              </a:pPr>
              <a:t>31/05/2017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A5490F-43D6-4496-A131-E4F9AEA79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0451E-C596-4285-96E2-74CDC7B485EC}" type="datetimeFigureOut">
              <a:rPr lang="fr-FR"/>
              <a:pPr>
                <a:defRPr/>
              </a:pPr>
              <a:t>31/05/2017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5FD757-E6BF-41BD-8268-E025CBE93A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6972C-2AA9-44DC-91D8-797F6F249D21}" type="datetimeFigureOut">
              <a:rPr lang="fr-FR"/>
              <a:pPr>
                <a:defRPr/>
              </a:pPr>
              <a:t>31/05/2017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37C014-D915-4BDC-AA74-46F1B65BFE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074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8DF6B-D000-4424-AB64-D710AAE5C964}" type="datetimeFigureOut">
              <a:rPr lang="fr-FR">
                <a:solidFill>
                  <a:prstClr val="black"/>
                </a:solidFill>
              </a:rPr>
              <a:pPr>
                <a:defRPr/>
              </a:pPr>
              <a:t>31/05/2017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C45C2-5B32-4DCF-A758-BB53B393D4EB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38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044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17D23-EFA2-4C47-8DAC-47F813F27D7F}" type="datetimeFigureOut">
              <a:rPr lang="fr-FR">
                <a:solidFill>
                  <a:prstClr val="black"/>
                </a:solidFill>
              </a:rPr>
              <a:pPr>
                <a:defRPr/>
              </a:pPr>
              <a:t>31/05/2017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436C4-D2CA-41D4-A95D-1A0F0B6E6BD1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572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667CD-015A-49AC-A2E3-46D340CDABDA}" type="datetimeFigureOut">
              <a:rPr lang="fr-FR">
                <a:solidFill>
                  <a:prstClr val="black"/>
                </a:solidFill>
              </a:rPr>
              <a:pPr>
                <a:defRPr/>
              </a:pPr>
              <a:t>31/05/2017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A5D22-5403-4A7D-A841-63E5B4F896FC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18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78A15-7D7F-465F-B553-602C648860B5}" type="datetimeFigureOut">
              <a:rPr lang="fr-FR">
                <a:solidFill>
                  <a:prstClr val="black"/>
                </a:solidFill>
              </a:rPr>
              <a:pPr>
                <a:defRPr/>
              </a:pPr>
              <a:t>31/05/2017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660DF-35E6-4ED7-9BF3-3716B6867351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98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2733-6639-4BA3-BBB0-2507898E9CB3}" type="datetimeFigureOut">
              <a:rPr lang="fr-FR">
                <a:solidFill>
                  <a:prstClr val="black"/>
                </a:solidFill>
              </a:rPr>
              <a:pPr>
                <a:defRPr/>
              </a:pPr>
              <a:t>31/05/2017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DEBE8-4FF5-4E4D-BA6C-EB84B1D13E10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16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3C842-1407-4DED-808F-97C0810DD7FF}" type="datetimeFigureOut">
              <a:rPr lang="fr-FR">
                <a:solidFill>
                  <a:prstClr val="black"/>
                </a:solidFill>
              </a:rPr>
              <a:pPr>
                <a:defRPr/>
              </a:pPr>
              <a:t>31/05/2017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14EAC-DCC8-484F-9416-4FED94BC74A0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3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FDF162-C735-4FCB-9BD7-E8237A5626E0}" type="datetimeFigureOut">
              <a:rPr lang="fr-FR"/>
              <a:pPr>
                <a:defRPr/>
              </a:pPr>
              <a:t>31/05/2017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6F34A0-4F7F-4848-9DF2-228E3BB604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23B2E-6C81-4783-BF0B-84C36A624DDC}" type="datetimeFigureOut">
              <a:rPr lang="fr-FR">
                <a:solidFill>
                  <a:prstClr val="black"/>
                </a:solidFill>
              </a:rPr>
              <a:pPr>
                <a:defRPr/>
              </a:pPr>
              <a:t>31/05/2017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9BC6E-46C4-46DF-8DA0-681C2894E9B8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48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AB3B8-DB1D-437B-A210-53DF52522E7E}" type="datetimeFigureOut">
              <a:rPr lang="fr-FR">
                <a:solidFill>
                  <a:prstClr val="black"/>
                </a:solidFill>
              </a:rPr>
              <a:pPr>
                <a:defRPr/>
              </a:pPr>
              <a:t>31/05/2017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EDA7E-FCF9-4860-9AB1-11444C9AFB81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41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AC043-99BE-4CF8-A454-7ACC29ED6391}" type="datetimeFigureOut">
              <a:rPr lang="fr-FR">
                <a:solidFill>
                  <a:prstClr val="black"/>
                </a:solidFill>
              </a:rPr>
              <a:pPr>
                <a:defRPr/>
              </a:pPr>
              <a:t>31/05/2017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18740-7C55-4C74-8D56-842AA793009C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E52F10-139D-4952-A377-B7FF08224CB1}" type="datetimeFigureOut">
              <a:rPr lang="fr-FR"/>
              <a:pPr>
                <a:defRPr/>
              </a:pPr>
              <a:t>31/05/2017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629D57-AEB7-4296-ABD0-C5CB0189DB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6B3C866-2730-4B54-9B91-ED466502DB0E}" type="datetimeFigureOut">
              <a:rPr lang="fr-FR"/>
              <a:pPr>
                <a:defRPr/>
              </a:pPr>
              <a:t>31/05/2017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356867-066C-4E78-8A82-CC2B71AF4B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EB609A-F07F-4465-BFB4-78287CAC0606}" type="datetimeFigureOut">
              <a:rPr lang="fr-FR"/>
              <a:pPr>
                <a:defRPr/>
              </a:pPr>
              <a:t>31/05/2017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99A08-7CC5-4E87-AE99-530AD361FF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CEEA83-6938-47E7-B37D-E31CCB4E4613}" type="datetimeFigureOut">
              <a:rPr lang="fr-FR"/>
              <a:pPr>
                <a:defRPr/>
              </a:pPr>
              <a:t>31/05/2017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C8B6ED-A412-491B-AC03-CB8A5FAF05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62D234-23A2-43C6-AEA3-FF9C32F4C0A6}" type="datetimeFigureOut">
              <a:rPr lang="fr-FR"/>
              <a:pPr>
                <a:defRPr/>
              </a:pPr>
              <a:t>31/05/2017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220256-E0BE-4748-B626-158B7B2032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A78708-BFAA-4DE0-AD29-9D0D54E73097}" type="datetimeFigureOut">
              <a:rPr lang="fr-FR"/>
              <a:pPr>
                <a:defRPr/>
              </a:pPr>
              <a:t>31/05/2017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F5BBBA-CF90-4DAD-B69F-82EE7893F2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53F33A-E5A5-44EC-BEFD-4BB6A8139C91}" type="datetimeFigureOut">
              <a:rPr lang="fr-FR"/>
              <a:pPr>
                <a:defRPr/>
              </a:pPr>
              <a:t>31/05/2017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6309B4-057B-471A-8EB1-ECB4F05BD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9400" y="0"/>
            <a:ext cx="8572500" cy="6845300"/>
          </a:xfrm>
          <a:prstGeom prst="rect">
            <a:avLst/>
          </a:prstGeom>
        </p:spPr>
      </p:pic>
      <p:pic>
        <p:nvPicPr>
          <p:cNvPr id="13315" name="Image 10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404813" y="-427038"/>
            <a:ext cx="9956801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LogosEEAgrantsNORWAYgrants_CMJN.em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3" y="448081"/>
            <a:ext cx="2497199" cy="720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2100" y="139700"/>
            <a:ext cx="8547100" cy="6578600"/>
          </a:xfrm>
          <a:prstGeom prst="rect">
            <a:avLst/>
          </a:prstGeom>
        </p:spPr>
      </p:pic>
      <p:pic>
        <p:nvPicPr>
          <p:cNvPr id="1032" name="Image 11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404813" y="-1000125"/>
            <a:ext cx="9956801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 descr="LogosEEAgrantsNORWAYgrants_CMJN.em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8640"/>
            <a:ext cx="1690603" cy="48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2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eeagrants.cz/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fmrealizace@mfcr.cz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457199" y="2492135"/>
            <a:ext cx="8367623" cy="14700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/>
            <a:endParaRPr lang="fr-FR" sz="4000" b="1" dirty="0">
              <a:latin typeface="+mn-lt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736600" y="4622800"/>
            <a:ext cx="4740275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endParaRPr lang="fr-FR" dirty="0">
              <a:latin typeface="+mn-lt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736600" y="2857500"/>
            <a:ext cx="7772400" cy="1470025"/>
          </a:xfrm>
        </p:spPr>
        <p:txBody>
          <a:bodyPr/>
          <a:lstStyle/>
          <a:p>
            <a:r>
              <a:rPr lang="cs-CZ" b="1" dirty="0">
                <a:solidFill>
                  <a:srgbClr val="7346A0"/>
                </a:solidFill>
              </a:rPr>
              <a:t>Bilaterální spolupráce mezi ČR        a </a:t>
            </a:r>
            <a:r>
              <a:rPr lang="cs-CZ" b="1" dirty="0" err="1">
                <a:solidFill>
                  <a:srgbClr val="7346A0"/>
                </a:solidFill>
              </a:rPr>
              <a:t>donorskými</a:t>
            </a:r>
            <a:r>
              <a:rPr lang="cs-CZ" b="1" dirty="0">
                <a:solidFill>
                  <a:srgbClr val="7346A0"/>
                </a:solidFill>
              </a:rPr>
              <a:t> zeměmi</a:t>
            </a:r>
          </a:p>
        </p:txBody>
      </p:sp>
      <p:sp>
        <p:nvSpPr>
          <p:cNvPr id="6" name="Obdélník 5"/>
          <p:cNvSpPr/>
          <p:nvPr/>
        </p:nvSpPr>
        <p:spPr>
          <a:xfrm>
            <a:off x="2028825" y="238125"/>
            <a:ext cx="1409700" cy="1133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36599" y="4933950"/>
            <a:ext cx="8088223" cy="12573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/>
            <a:r>
              <a:rPr lang="cs-CZ" dirty="0">
                <a:solidFill>
                  <a:schemeClr val="tx2"/>
                </a:solidFill>
                <a:latin typeface="+mn-lt"/>
              </a:rPr>
              <a:t>Veronika Imrich Dudková</a:t>
            </a:r>
          </a:p>
          <a:p>
            <a:pPr algn="ctr"/>
            <a:r>
              <a:rPr lang="cs-CZ" dirty="0">
                <a:solidFill>
                  <a:schemeClr val="tx2"/>
                </a:solidFill>
                <a:latin typeface="+mn-lt"/>
              </a:rPr>
              <a:t>Ministerstvo financí – Odd. realizace, monitorování a hodnocení - CZP2</a:t>
            </a:r>
            <a:endParaRPr lang="en-GB" dirty="0">
              <a:solidFill>
                <a:schemeClr val="tx2"/>
              </a:solidFill>
              <a:latin typeface="+mn-lt"/>
            </a:endParaRPr>
          </a:p>
          <a:p>
            <a:pPr algn="ctr"/>
            <a:r>
              <a:rPr lang="cs-CZ" dirty="0">
                <a:solidFill>
                  <a:srgbClr val="7346A0"/>
                </a:solidFill>
                <a:latin typeface="+mn-lt"/>
              </a:rPr>
              <a:t>Závěrečná konference programu CZ04 – 1.6.2017</a:t>
            </a:r>
            <a:endParaRPr lang="fr-FR" dirty="0">
              <a:solidFill>
                <a:srgbClr val="7346A0"/>
              </a:solidFill>
              <a:latin typeface="+mn-lt"/>
            </a:endParaRPr>
          </a:p>
          <a:p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627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6972300" y="23812"/>
            <a:ext cx="9906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3346704" y="1353312"/>
            <a:ext cx="2029968" cy="841248"/>
          </a:xfrm>
          <a:prstGeom prst="roundRect">
            <a:avLst/>
          </a:prstGeom>
          <a:solidFill>
            <a:srgbClr val="7346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prstClr val="white"/>
                </a:solidFill>
              </a:rPr>
              <a:t>Program CZ04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49686" y="2833116"/>
            <a:ext cx="1346907" cy="734568"/>
          </a:xfrm>
          <a:prstGeom prst="roundRect">
            <a:avLst/>
          </a:prstGeom>
          <a:solidFill>
            <a:srgbClr val="7346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prstClr val="white"/>
                </a:solidFill>
              </a:rPr>
              <a:t>DOA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2673250" y="2833116"/>
            <a:ext cx="1346907" cy="734568"/>
          </a:xfrm>
          <a:prstGeom prst="roundRect">
            <a:avLst/>
          </a:prstGeom>
          <a:solidFill>
            <a:srgbClr val="7346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prstClr val="white"/>
                </a:solidFill>
              </a:rPr>
              <a:t>BFA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4581298" y="2833116"/>
            <a:ext cx="1346907" cy="734568"/>
          </a:xfrm>
          <a:prstGeom prst="roundRect">
            <a:avLst/>
          </a:prstGeom>
          <a:solidFill>
            <a:srgbClr val="7346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prstClr val="white"/>
                </a:solidFill>
              </a:rPr>
              <a:t>BFB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6615993" y="2833116"/>
            <a:ext cx="1346907" cy="734568"/>
          </a:xfrm>
          <a:prstGeom prst="roundRect">
            <a:avLst/>
          </a:prstGeom>
          <a:solidFill>
            <a:srgbClr val="7346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prstClr val="white"/>
                </a:solidFill>
              </a:rPr>
              <a:t>projekty</a:t>
            </a:r>
            <a:endParaRPr lang="cs-CZ" dirty="0">
              <a:solidFill>
                <a:prstClr val="white"/>
              </a:solidFill>
            </a:endParaRPr>
          </a:p>
        </p:txBody>
      </p:sp>
      <p:cxnSp>
        <p:nvCxnSpPr>
          <p:cNvPr id="7" name="Přímá spojnice se šipkou 6"/>
          <p:cNvCxnSpPr>
            <a:stCxn id="3" idx="2"/>
            <a:endCxn id="8" idx="0"/>
          </p:cNvCxnSpPr>
          <p:nvPr/>
        </p:nvCxnSpPr>
        <p:spPr>
          <a:xfrm flipH="1">
            <a:off x="1323140" y="2194560"/>
            <a:ext cx="3038548" cy="638556"/>
          </a:xfrm>
          <a:prstGeom prst="straightConnector1">
            <a:avLst/>
          </a:prstGeom>
          <a:ln>
            <a:solidFill>
              <a:srgbClr val="7346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3" idx="2"/>
            <a:endCxn id="9" idx="0"/>
          </p:cNvCxnSpPr>
          <p:nvPr/>
        </p:nvCxnSpPr>
        <p:spPr>
          <a:xfrm flipH="1">
            <a:off x="3346704" y="2194560"/>
            <a:ext cx="1014984" cy="638556"/>
          </a:xfrm>
          <a:prstGeom prst="straightConnector1">
            <a:avLst/>
          </a:prstGeom>
          <a:ln>
            <a:solidFill>
              <a:srgbClr val="7346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3" idx="2"/>
            <a:endCxn id="11" idx="0"/>
          </p:cNvCxnSpPr>
          <p:nvPr/>
        </p:nvCxnSpPr>
        <p:spPr>
          <a:xfrm>
            <a:off x="4361688" y="2194560"/>
            <a:ext cx="893064" cy="638556"/>
          </a:xfrm>
          <a:prstGeom prst="straightConnector1">
            <a:avLst/>
          </a:prstGeom>
          <a:ln>
            <a:solidFill>
              <a:srgbClr val="7346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stCxn id="3" idx="2"/>
            <a:endCxn id="13" idx="0"/>
          </p:cNvCxnSpPr>
          <p:nvPr/>
        </p:nvCxnSpPr>
        <p:spPr>
          <a:xfrm>
            <a:off x="4361688" y="2194560"/>
            <a:ext cx="2927759" cy="638556"/>
          </a:xfrm>
          <a:prstGeom prst="straightConnector1">
            <a:avLst/>
          </a:prstGeom>
          <a:ln>
            <a:solidFill>
              <a:srgbClr val="7346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731520" y="4151376"/>
            <a:ext cx="7397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solidFill>
                  <a:srgbClr val="003A78"/>
                </a:solidFill>
                <a:latin typeface="Calibri"/>
              </a:rPr>
              <a:t>Cílem: </a:t>
            </a:r>
            <a:r>
              <a:rPr lang="cs-CZ" dirty="0" smtClean="0">
                <a:solidFill>
                  <a:srgbClr val="003A78"/>
                </a:solidFill>
                <a:latin typeface="Calibri"/>
              </a:rPr>
              <a:t>posilování </a:t>
            </a:r>
            <a:r>
              <a:rPr lang="cs-CZ" dirty="0">
                <a:solidFill>
                  <a:srgbClr val="003A78"/>
                </a:solidFill>
                <a:latin typeface="Calibri"/>
              </a:rPr>
              <a:t>bilaterální spolupráce mezi </a:t>
            </a:r>
            <a:r>
              <a:rPr lang="cs-CZ" dirty="0" err="1">
                <a:solidFill>
                  <a:srgbClr val="003A78"/>
                </a:solidFill>
                <a:latin typeface="Calibri"/>
              </a:rPr>
              <a:t>donorskými</a:t>
            </a:r>
            <a:r>
              <a:rPr lang="cs-CZ" dirty="0">
                <a:solidFill>
                  <a:srgbClr val="003A78"/>
                </a:solidFill>
                <a:latin typeface="Calibri"/>
              </a:rPr>
              <a:t> a přijímajícími státy</a:t>
            </a:r>
          </a:p>
          <a:p>
            <a:endParaRPr lang="cs-CZ" b="1" u="sng" dirty="0" smtClean="0">
              <a:solidFill>
                <a:srgbClr val="003A78"/>
              </a:solidFill>
              <a:latin typeface="Calibri"/>
            </a:endParaRPr>
          </a:p>
          <a:p>
            <a:r>
              <a:rPr lang="cs-CZ" b="1" u="sng" dirty="0" smtClean="0">
                <a:solidFill>
                  <a:srgbClr val="003A78"/>
                </a:solidFill>
                <a:latin typeface="Calibri"/>
              </a:rPr>
              <a:t>Bilaterální spolupráce na úrovni: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rgbClr val="003A78"/>
                </a:solidFill>
                <a:latin typeface="Calibri"/>
              </a:rPr>
              <a:t>programu (doplňkové aktivity „DOA“)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rgbClr val="003A78"/>
                </a:solidFill>
                <a:latin typeface="Calibri"/>
              </a:rPr>
              <a:t>projektů (bilaterální fond – BFA, BFB a projektová partnerství)</a:t>
            </a:r>
            <a:endParaRPr lang="cs-CZ" dirty="0">
              <a:solidFill>
                <a:srgbClr val="003A78"/>
              </a:solidFill>
              <a:latin typeface="Calibri"/>
            </a:endParaRPr>
          </a:p>
        </p:txBody>
      </p:sp>
      <p:sp>
        <p:nvSpPr>
          <p:cNvPr id="16" name="ZoneTexte 8"/>
          <p:cNvSpPr txBox="1">
            <a:spLocks noChangeArrowheads="1"/>
          </p:cNvSpPr>
          <p:nvPr/>
        </p:nvSpPr>
        <p:spPr bwMode="auto">
          <a:xfrm>
            <a:off x="666750" y="631166"/>
            <a:ext cx="40550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cs-CZ" sz="2800" b="1" dirty="0" smtClean="0">
                <a:solidFill>
                  <a:srgbClr val="7346A0"/>
                </a:solidFill>
                <a:latin typeface="Calibri"/>
              </a:rPr>
              <a:t>Bilaterální spolupráce</a:t>
            </a:r>
            <a:endParaRPr lang="cs-CZ" sz="2800" b="1" dirty="0">
              <a:solidFill>
                <a:srgbClr val="7346A0"/>
              </a:solidFill>
              <a:latin typeface="Calibri"/>
            </a:endParaRPr>
          </a:p>
        </p:txBody>
      </p:sp>
      <p:pic>
        <p:nvPicPr>
          <p:cNvPr id="1026" name="Picture 2" descr="C:\Users\13420\Desktop\n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49686" y="47004"/>
            <a:ext cx="802874" cy="58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3420\Desktop\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437" y="47004"/>
            <a:ext cx="823037" cy="59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3420\Desktop\l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46416"/>
            <a:ext cx="999823" cy="59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3420\Desktop\cz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333" y="47004"/>
            <a:ext cx="888966" cy="59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7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6972300" y="23812"/>
            <a:ext cx="9906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58020" y="618212"/>
            <a:ext cx="35663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cs-CZ" sz="2800" b="1" dirty="0">
                <a:solidFill>
                  <a:srgbClr val="7346A0"/>
                </a:solidFill>
                <a:latin typeface="Calibri"/>
              </a:rPr>
              <a:t>Bilaterální spolupráce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48056" y="1627632"/>
            <a:ext cx="81655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solidFill>
                  <a:srgbClr val="003A78"/>
                </a:solidFill>
                <a:latin typeface="+mn-lt"/>
              </a:rPr>
              <a:t>Programová úroveň:</a:t>
            </a:r>
          </a:p>
          <a:p>
            <a:endParaRPr lang="cs-CZ" dirty="0" smtClean="0">
              <a:solidFill>
                <a:srgbClr val="003A78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rgbClr val="003A78"/>
                </a:solidFill>
                <a:latin typeface="+mn-lt"/>
              </a:rPr>
              <a:t>DOA – posílení spolupráce mezi zprostředkovateli programů v přijímajících zemích a </a:t>
            </a:r>
            <a:r>
              <a:rPr lang="cs-CZ" dirty="0" err="1" smtClean="0">
                <a:solidFill>
                  <a:srgbClr val="003A78"/>
                </a:solidFill>
                <a:latin typeface="+mn-lt"/>
              </a:rPr>
              <a:t>donorskými</a:t>
            </a:r>
            <a:r>
              <a:rPr lang="cs-CZ" dirty="0" smtClean="0">
                <a:solidFill>
                  <a:srgbClr val="003A78"/>
                </a:solidFill>
                <a:latin typeface="+mn-lt"/>
              </a:rPr>
              <a:t> zeměmi (alokace 1 325 000 Kč, tj. 50 000 EUR)</a:t>
            </a:r>
          </a:p>
          <a:p>
            <a:pPr marL="285750" indent="-285750">
              <a:buFontTx/>
              <a:buChar char="-"/>
            </a:pPr>
            <a:endParaRPr lang="cs-CZ" dirty="0">
              <a:solidFill>
                <a:srgbClr val="003A78"/>
              </a:solidFill>
              <a:latin typeface="+mn-lt"/>
            </a:endParaRPr>
          </a:p>
          <a:p>
            <a:r>
              <a:rPr lang="cs-CZ" b="1" u="sng" dirty="0" smtClean="0">
                <a:solidFill>
                  <a:srgbClr val="003A78"/>
                </a:solidFill>
                <a:latin typeface="+mn-lt"/>
              </a:rPr>
              <a:t>Projektová úroveň:</a:t>
            </a:r>
          </a:p>
          <a:p>
            <a:pPr marL="285750" indent="-285750">
              <a:buFontTx/>
              <a:buChar char="-"/>
            </a:pPr>
            <a:endParaRPr lang="cs-CZ" dirty="0">
              <a:solidFill>
                <a:srgbClr val="003A78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rgbClr val="003A78"/>
                </a:solidFill>
                <a:latin typeface="+mn-lt"/>
              </a:rPr>
              <a:t>2 projekty realizované v partnerství se subjekty z </a:t>
            </a:r>
            <a:r>
              <a:rPr lang="cs-CZ" dirty="0" err="1">
                <a:solidFill>
                  <a:srgbClr val="003A78"/>
                </a:solidFill>
                <a:latin typeface="+mn-lt"/>
              </a:rPr>
              <a:t>donorského</a:t>
            </a:r>
            <a:r>
              <a:rPr lang="cs-CZ" dirty="0">
                <a:solidFill>
                  <a:srgbClr val="003A78"/>
                </a:solidFill>
                <a:latin typeface="+mn-lt"/>
              </a:rPr>
              <a:t> státu (Norsko</a:t>
            </a:r>
            <a:r>
              <a:rPr lang="cs-CZ" dirty="0" smtClean="0">
                <a:solidFill>
                  <a:srgbClr val="003A78"/>
                </a:solidFill>
                <a:latin typeface="+mn-lt"/>
              </a:rPr>
              <a:t>)</a:t>
            </a:r>
          </a:p>
          <a:p>
            <a:endParaRPr lang="cs-CZ" dirty="0">
              <a:solidFill>
                <a:srgbClr val="003A78"/>
              </a:solidFill>
              <a:latin typeface="+mn-lt"/>
            </a:endParaRPr>
          </a:p>
          <a:p>
            <a:r>
              <a:rPr lang="cs-CZ" dirty="0" smtClean="0">
                <a:solidFill>
                  <a:srgbClr val="003A78"/>
                </a:solidFill>
                <a:latin typeface="+mn-lt"/>
              </a:rPr>
              <a:t>Bilaterální fond (BF) - alokace  7 257 820 Kč, tj. 273 880 EUR</a:t>
            </a:r>
          </a:p>
          <a:p>
            <a:endParaRPr lang="cs-CZ" dirty="0">
              <a:solidFill>
                <a:srgbClr val="003A78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rgbClr val="003A78"/>
                </a:solidFill>
                <a:latin typeface="+mn-lt"/>
              </a:rPr>
              <a:t>BFA – určeno pro hledání partnerů v přípravné fázi </a:t>
            </a:r>
            <a:r>
              <a:rPr lang="cs-CZ" dirty="0">
                <a:solidFill>
                  <a:srgbClr val="003A78"/>
                </a:solidFill>
                <a:latin typeface="+mn-lt"/>
              </a:rPr>
              <a:t>projektů </a:t>
            </a:r>
            <a:r>
              <a:rPr lang="cs-CZ" dirty="0" smtClean="0">
                <a:solidFill>
                  <a:srgbClr val="003A78"/>
                </a:solidFill>
                <a:latin typeface="+mn-lt"/>
              </a:rPr>
              <a:t>– realizován 1 kontaktní seminář - ukončeno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rgbClr val="003A78"/>
                </a:solidFill>
                <a:latin typeface="+mn-lt"/>
              </a:rPr>
              <a:t>BFB – určeno pro realizaci bilaterálních iniciativ  - výzva otevřena</a:t>
            </a:r>
            <a:endParaRPr lang="cs-CZ" dirty="0">
              <a:solidFill>
                <a:srgbClr val="003A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63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6972300" y="23812"/>
            <a:ext cx="9906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58020" y="618212"/>
            <a:ext cx="35663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cs-CZ" sz="2800" b="1" dirty="0">
                <a:solidFill>
                  <a:srgbClr val="7346A0"/>
                </a:solidFill>
                <a:latin typeface="Calibri"/>
              </a:rPr>
              <a:t>Bilaterální </a:t>
            </a:r>
            <a:r>
              <a:rPr lang="cs-CZ" sz="2800" b="1" dirty="0" smtClean="0">
                <a:solidFill>
                  <a:srgbClr val="7346A0"/>
                </a:solidFill>
                <a:latin typeface="Calibri"/>
              </a:rPr>
              <a:t>fond „B“</a:t>
            </a:r>
            <a:endParaRPr lang="cs-CZ" sz="2800" b="1" dirty="0">
              <a:solidFill>
                <a:srgbClr val="7346A0"/>
              </a:solidFill>
              <a:latin typeface="Calibri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25490" y="1514475"/>
            <a:ext cx="76715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Tx/>
              <a:buChar char="-"/>
            </a:pPr>
            <a:r>
              <a:rPr lang="cs-CZ" dirty="0" smtClean="0">
                <a:solidFill>
                  <a:srgbClr val="003A78"/>
                </a:solidFill>
                <a:latin typeface="+mn-lt"/>
              </a:rPr>
              <a:t>navýšení alokace BFB v souvislosti se změnami v programu na 7 173 755 Kč, tj. 270 707 EUR</a:t>
            </a:r>
          </a:p>
          <a:p>
            <a:pPr marL="0" lvl="1"/>
            <a:endParaRPr lang="cs-CZ" dirty="0" smtClean="0">
              <a:solidFill>
                <a:srgbClr val="003A78"/>
              </a:solidFill>
              <a:latin typeface="+mn-lt"/>
            </a:endParaRPr>
          </a:p>
          <a:p>
            <a:pPr marL="285750" lvl="1" indent="-285750">
              <a:buFontTx/>
              <a:buChar char="-"/>
            </a:pPr>
            <a:r>
              <a:rPr lang="cs-CZ" dirty="0" smtClean="0">
                <a:solidFill>
                  <a:srgbClr val="003A78"/>
                </a:solidFill>
                <a:latin typeface="+mn-lt"/>
              </a:rPr>
              <a:t>od 29.1.2015 </a:t>
            </a:r>
            <a:r>
              <a:rPr lang="cs-CZ" dirty="0">
                <a:solidFill>
                  <a:srgbClr val="003A78"/>
                </a:solidFill>
                <a:latin typeface="+mn-lt"/>
              </a:rPr>
              <a:t>do dnešního dne schváleno </a:t>
            </a:r>
            <a:r>
              <a:rPr lang="cs-CZ" dirty="0" smtClean="0">
                <a:solidFill>
                  <a:srgbClr val="003A78"/>
                </a:solidFill>
                <a:latin typeface="+mn-lt"/>
              </a:rPr>
              <a:t>celkem </a:t>
            </a:r>
            <a:r>
              <a:rPr lang="cs-CZ" b="1" dirty="0" smtClean="0">
                <a:solidFill>
                  <a:srgbClr val="003A78"/>
                </a:solidFill>
                <a:latin typeface="+mn-lt"/>
              </a:rPr>
              <a:t>6</a:t>
            </a:r>
            <a:r>
              <a:rPr lang="cs-CZ" dirty="0" smtClean="0">
                <a:solidFill>
                  <a:srgbClr val="003A78"/>
                </a:solidFill>
                <a:latin typeface="+mn-lt"/>
              </a:rPr>
              <a:t> iniciativ (100% </a:t>
            </a:r>
            <a:r>
              <a:rPr lang="cs-CZ" dirty="0">
                <a:solidFill>
                  <a:srgbClr val="003A78"/>
                </a:solidFill>
                <a:latin typeface="+mn-lt"/>
              </a:rPr>
              <a:t>úspěšnost získání </a:t>
            </a:r>
            <a:r>
              <a:rPr lang="cs-CZ" dirty="0" smtClean="0">
                <a:solidFill>
                  <a:srgbClr val="003A78"/>
                </a:solidFill>
                <a:latin typeface="+mn-lt"/>
              </a:rPr>
              <a:t>grantu) ve výši 5 784 756 Kč, z toho již realizovány 2 iniciativy</a:t>
            </a:r>
          </a:p>
          <a:p>
            <a:pPr marL="285750" lvl="1" indent="-285750">
              <a:buFontTx/>
              <a:buChar char="-"/>
            </a:pPr>
            <a:endParaRPr lang="cs-CZ" dirty="0">
              <a:solidFill>
                <a:srgbClr val="003A78"/>
              </a:solidFill>
              <a:latin typeface="+mn-lt"/>
            </a:endParaRPr>
          </a:p>
          <a:p>
            <a:pPr marL="285750" lvl="1" indent="-285750">
              <a:buFontTx/>
              <a:buChar char="-"/>
            </a:pPr>
            <a:r>
              <a:rPr lang="cs-CZ" dirty="0" smtClean="0">
                <a:solidFill>
                  <a:srgbClr val="003A78"/>
                </a:solidFill>
                <a:latin typeface="+mn-lt"/>
              </a:rPr>
              <a:t>schválené/realizované iniciativy:</a:t>
            </a:r>
          </a:p>
          <a:p>
            <a:pPr marL="742950" lvl="2" indent="-285750">
              <a:buFontTx/>
              <a:buChar char="-"/>
            </a:pPr>
            <a:r>
              <a:rPr lang="cs-CZ" dirty="0" smtClean="0">
                <a:solidFill>
                  <a:srgbClr val="003A78"/>
                </a:solidFill>
                <a:latin typeface="+mn-lt"/>
              </a:rPr>
              <a:t>3 studijní cesty – Norsko, Island,</a:t>
            </a:r>
          </a:p>
          <a:p>
            <a:pPr marL="742950" lvl="2" indent="-285750">
              <a:buFontTx/>
              <a:buChar char="-"/>
            </a:pPr>
            <a:r>
              <a:rPr lang="cs-CZ" dirty="0" smtClean="0">
                <a:solidFill>
                  <a:srgbClr val="003A78"/>
                </a:solidFill>
                <a:latin typeface="+mn-lt"/>
              </a:rPr>
              <a:t>1 workshop,</a:t>
            </a:r>
          </a:p>
          <a:p>
            <a:pPr marL="742950" lvl="2" indent="-285750">
              <a:buFontTx/>
              <a:buChar char="-"/>
            </a:pPr>
            <a:r>
              <a:rPr lang="cs-CZ" dirty="0" smtClean="0">
                <a:solidFill>
                  <a:srgbClr val="003A78"/>
                </a:solidFill>
                <a:latin typeface="+mn-lt"/>
              </a:rPr>
              <a:t>3 mezinárodní konference,</a:t>
            </a:r>
          </a:p>
          <a:p>
            <a:pPr marL="742950" lvl="2" indent="-285750">
              <a:buFontTx/>
              <a:buChar char="-"/>
            </a:pPr>
            <a:r>
              <a:rPr lang="cs-CZ" dirty="0" smtClean="0">
                <a:solidFill>
                  <a:srgbClr val="003A78"/>
                </a:solidFill>
                <a:latin typeface="+mn-lt"/>
              </a:rPr>
              <a:t>studie, průzkum, webový portál</a:t>
            </a:r>
            <a:endParaRPr lang="cs-CZ" dirty="0">
              <a:solidFill>
                <a:srgbClr val="003A78"/>
              </a:solidFill>
              <a:latin typeface="+mn-lt"/>
            </a:endParaRPr>
          </a:p>
          <a:p>
            <a:pPr marL="457200" lvl="2"/>
            <a:endParaRPr lang="cs-CZ" dirty="0">
              <a:solidFill>
                <a:srgbClr val="003A78"/>
              </a:solidFill>
              <a:latin typeface="+mn-lt"/>
            </a:endParaRPr>
          </a:p>
          <a:p>
            <a:pPr marL="285750" lvl="1" indent="-285750">
              <a:buFontTx/>
              <a:buChar char="-"/>
            </a:pPr>
            <a:r>
              <a:rPr lang="cs-CZ" dirty="0" smtClean="0">
                <a:solidFill>
                  <a:srgbClr val="003A78"/>
                </a:solidFill>
                <a:latin typeface="+mn-lt"/>
              </a:rPr>
              <a:t>průměrná výše požadovaného grantu: 964 126 Kč</a:t>
            </a:r>
            <a:endParaRPr lang="cs-CZ" dirty="0">
              <a:solidFill>
                <a:srgbClr val="003A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99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6972300" y="23812"/>
            <a:ext cx="9906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58020" y="618212"/>
            <a:ext cx="35663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cs-CZ" sz="2800" b="1" dirty="0">
                <a:solidFill>
                  <a:srgbClr val="7346A0"/>
                </a:solidFill>
                <a:latin typeface="Calibri"/>
              </a:rPr>
              <a:t>Bilaterální </a:t>
            </a:r>
            <a:r>
              <a:rPr lang="cs-CZ" sz="2800" b="1" dirty="0" smtClean="0">
                <a:solidFill>
                  <a:srgbClr val="7346A0"/>
                </a:solidFill>
                <a:latin typeface="Calibri"/>
              </a:rPr>
              <a:t>fond „B“</a:t>
            </a:r>
            <a:endParaRPr lang="cs-CZ" sz="2800" b="1" dirty="0">
              <a:solidFill>
                <a:srgbClr val="7346A0"/>
              </a:solidFill>
              <a:latin typeface="Calibri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279872"/>
            <a:ext cx="5895975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54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6972300" y="23812"/>
            <a:ext cx="9906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477865" y="588893"/>
            <a:ext cx="5208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cs-CZ" sz="2000" b="1" dirty="0">
                <a:solidFill>
                  <a:srgbClr val="7346A0"/>
                </a:solidFill>
                <a:latin typeface="Calibri"/>
              </a:rPr>
              <a:t>Bilaterální </a:t>
            </a:r>
            <a:r>
              <a:rPr lang="cs-CZ" sz="2000" b="1" dirty="0" smtClean="0">
                <a:solidFill>
                  <a:srgbClr val="7346A0"/>
                </a:solidFill>
                <a:latin typeface="Calibri"/>
              </a:rPr>
              <a:t>fond „B“ – 3. aktualizace výzvy</a:t>
            </a:r>
            <a:endParaRPr lang="cs-CZ" sz="2000" b="1" dirty="0">
              <a:solidFill>
                <a:srgbClr val="7346A0"/>
              </a:solidFill>
              <a:latin typeface="Calibri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58020" y="1225689"/>
            <a:ext cx="76715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cs-CZ" dirty="0">
                <a:solidFill>
                  <a:srgbClr val="003A78"/>
                </a:solidFill>
                <a:latin typeface="+mn-lt"/>
              </a:rPr>
              <a:t>Cíl: navázání nebo prohloubení spolupráce v rámci </a:t>
            </a:r>
            <a:r>
              <a:rPr lang="cs-CZ" dirty="0" smtClean="0">
                <a:solidFill>
                  <a:srgbClr val="003A78"/>
                </a:solidFill>
                <a:latin typeface="+mn-lt"/>
              </a:rPr>
              <a:t>programové oblasti ohrožené děti a mládež</a:t>
            </a:r>
            <a:r>
              <a:rPr lang="cs-CZ" dirty="0">
                <a:solidFill>
                  <a:srgbClr val="003A78"/>
                </a:solidFill>
                <a:latin typeface="+mn-lt"/>
              </a:rPr>
              <a:t/>
            </a:r>
            <a:br>
              <a:rPr lang="cs-CZ" dirty="0">
                <a:solidFill>
                  <a:srgbClr val="003A78"/>
                </a:solidFill>
                <a:latin typeface="+mn-lt"/>
              </a:rPr>
            </a:br>
            <a:r>
              <a:rPr lang="cs-CZ" dirty="0" smtClean="0">
                <a:solidFill>
                  <a:srgbClr val="003A78"/>
                </a:solidFill>
                <a:latin typeface="+mn-lt"/>
              </a:rPr>
              <a:t>a) ve </a:t>
            </a:r>
            <a:r>
              <a:rPr lang="cs-CZ" dirty="0">
                <a:solidFill>
                  <a:srgbClr val="003A78"/>
                </a:solidFill>
                <a:latin typeface="+mn-lt"/>
              </a:rPr>
              <a:t>spolupráci se </a:t>
            </a:r>
            <a:r>
              <a:rPr lang="cs-CZ" b="1" dirty="0">
                <a:solidFill>
                  <a:srgbClr val="003A78"/>
                </a:solidFill>
                <a:latin typeface="+mn-lt"/>
              </a:rPr>
              <a:t>subjekty z </a:t>
            </a:r>
            <a:r>
              <a:rPr lang="cs-CZ" b="1" dirty="0" smtClean="0">
                <a:solidFill>
                  <a:srgbClr val="003A78"/>
                </a:solidFill>
                <a:latin typeface="+mn-lt"/>
              </a:rPr>
              <a:t>Norska, Islandu, Lichtenštejnska</a:t>
            </a:r>
            <a:r>
              <a:rPr lang="cs-CZ" dirty="0">
                <a:solidFill>
                  <a:srgbClr val="003A78"/>
                </a:solidFill>
                <a:latin typeface="+mn-lt"/>
              </a:rPr>
              <a:t/>
            </a:r>
            <a:br>
              <a:rPr lang="cs-CZ" dirty="0">
                <a:solidFill>
                  <a:srgbClr val="003A78"/>
                </a:solidFill>
                <a:latin typeface="+mn-lt"/>
              </a:rPr>
            </a:br>
            <a:r>
              <a:rPr lang="cs-CZ" dirty="0">
                <a:solidFill>
                  <a:srgbClr val="003A78"/>
                </a:solidFill>
                <a:latin typeface="+mn-lt"/>
              </a:rPr>
              <a:t>b) ve spolupráci </a:t>
            </a:r>
            <a:r>
              <a:rPr lang="cs-CZ" dirty="0" smtClean="0">
                <a:solidFill>
                  <a:srgbClr val="003A78"/>
                </a:solidFill>
                <a:latin typeface="+mn-lt"/>
              </a:rPr>
              <a:t>se </a:t>
            </a:r>
            <a:r>
              <a:rPr lang="cs-CZ" b="1" dirty="0">
                <a:solidFill>
                  <a:srgbClr val="003A78"/>
                </a:solidFill>
                <a:latin typeface="+mn-lt"/>
              </a:rPr>
              <a:t>subjekty z </a:t>
            </a:r>
            <a:r>
              <a:rPr lang="cs-CZ" b="1" dirty="0" smtClean="0">
                <a:solidFill>
                  <a:srgbClr val="003A78"/>
                </a:solidFill>
                <a:latin typeface="+mn-lt"/>
              </a:rPr>
              <a:t>Norska, Islandu, Lichtenštejnska </a:t>
            </a:r>
            <a:r>
              <a:rPr lang="cs-CZ" b="1" dirty="0">
                <a:solidFill>
                  <a:srgbClr val="003A78"/>
                </a:solidFill>
                <a:latin typeface="+mn-lt"/>
              </a:rPr>
              <a:t>a mezinárodní organizací</a:t>
            </a:r>
            <a:r>
              <a:rPr lang="cs-CZ" dirty="0">
                <a:solidFill>
                  <a:srgbClr val="003A78"/>
                </a:solidFill>
                <a:latin typeface="+mn-lt"/>
              </a:rPr>
              <a:t/>
            </a:r>
            <a:br>
              <a:rPr lang="cs-CZ" dirty="0">
                <a:solidFill>
                  <a:srgbClr val="003A78"/>
                </a:solidFill>
                <a:latin typeface="+mn-lt"/>
              </a:rPr>
            </a:br>
            <a:endParaRPr lang="cs-CZ" dirty="0" smtClean="0">
              <a:solidFill>
                <a:srgbClr val="003A78"/>
              </a:solidFill>
              <a:latin typeface="+mn-lt"/>
            </a:endParaRPr>
          </a:p>
          <a:p>
            <a:pPr marL="0" lvl="1"/>
            <a:r>
              <a:rPr lang="cs-CZ" dirty="0" smtClean="0">
                <a:solidFill>
                  <a:srgbClr val="003A78"/>
                </a:solidFill>
                <a:latin typeface="+mn-lt"/>
              </a:rPr>
              <a:t>alokace</a:t>
            </a:r>
            <a:r>
              <a:rPr lang="cs-CZ" dirty="0">
                <a:solidFill>
                  <a:srgbClr val="003A78"/>
                </a:solidFill>
                <a:latin typeface="+mn-lt"/>
              </a:rPr>
              <a:t>: </a:t>
            </a:r>
            <a:r>
              <a:rPr lang="cs-CZ" dirty="0" smtClean="0">
                <a:solidFill>
                  <a:srgbClr val="003A78"/>
                </a:solidFill>
                <a:latin typeface="+mn-lt"/>
              </a:rPr>
              <a:t>6 834 101 Kč, zbývá cca 1,4 mil. Kč</a:t>
            </a:r>
            <a:endParaRPr lang="cs-CZ" dirty="0">
              <a:solidFill>
                <a:srgbClr val="003A78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rgbClr val="003A78"/>
                </a:solidFill>
                <a:latin typeface="+mn-lt"/>
              </a:rPr>
              <a:t>předkládání žádostí až do </a:t>
            </a:r>
            <a:r>
              <a:rPr lang="cs-CZ" u="sng" dirty="0">
                <a:solidFill>
                  <a:srgbClr val="003A78"/>
                </a:solidFill>
                <a:latin typeface="+mn-lt"/>
              </a:rPr>
              <a:t>31.7.2017</a:t>
            </a:r>
            <a:r>
              <a:rPr lang="cs-CZ" dirty="0">
                <a:solidFill>
                  <a:srgbClr val="003A78"/>
                </a:solidFill>
                <a:latin typeface="+mn-lt"/>
              </a:rPr>
              <a:t> přes </a:t>
            </a:r>
            <a:r>
              <a:rPr lang="cs-CZ" dirty="0" smtClean="0">
                <a:solidFill>
                  <a:srgbClr val="003A78"/>
                </a:solidFill>
                <a:latin typeface="+mn-lt"/>
              </a:rPr>
              <a:t>systém </a:t>
            </a:r>
            <a:endParaRPr lang="cs-CZ" dirty="0">
              <a:solidFill>
                <a:srgbClr val="003A78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rgbClr val="003A78"/>
                </a:solidFill>
                <a:latin typeface="+mn-lt"/>
              </a:rPr>
              <a:t>realizace aktivit do </a:t>
            </a:r>
            <a:r>
              <a:rPr lang="cs-CZ" u="sng" dirty="0">
                <a:solidFill>
                  <a:srgbClr val="003A78"/>
                </a:solidFill>
                <a:latin typeface="+mn-lt"/>
              </a:rPr>
              <a:t>15.9.2017</a:t>
            </a:r>
            <a:r>
              <a:rPr lang="cs-CZ" dirty="0">
                <a:solidFill>
                  <a:srgbClr val="003A78"/>
                </a:solidFill>
                <a:latin typeface="+mn-lt"/>
              </a:rPr>
              <a:t> </a:t>
            </a:r>
          </a:p>
          <a:p>
            <a:pPr marL="285750" indent="-285750">
              <a:buFontTx/>
              <a:buChar char="-"/>
            </a:pPr>
            <a:endParaRPr lang="cs-CZ" dirty="0">
              <a:solidFill>
                <a:srgbClr val="003A78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rgbClr val="003A78"/>
                </a:solidFill>
                <a:latin typeface="+mn-lt"/>
              </a:rPr>
              <a:t>výzva a Pokyny pro žadatele uveřejněny na </a:t>
            </a:r>
            <a:r>
              <a:rPr lang="cs-CZ" dirty="0" smtClean="0">
                <a:solidFill>
                  <a:srgbClr val="003A78"/>
                </a:solidFill>
                <a:latin typeface="+mn-lt"/>
                <a:hlinkClick r:id="rId2"/>
              </a:rPr>
              <a:t>www.eeagrants.cz</a:t>
            </a:r>
            <a:r>
              <a:rPr lang="cs-CZ" dirty="0" smtClean="0">
                <a:solidFill>
                  <a:srgbClr val="003A78"/>
                </a:solidFill>
                <a:latin typeface="+mn-lt"/>
              </a:rPr>
              <a:t> </a:t>
            </a:r>
            <a:endParaRPr lang="cs-CZ" dirty="0">
              <a:solidFill>
                <a:srgbClr val="003A78"/>
              </a:solidFill>
              <a:latin typeface="+mn-lt"/>
            </a:endParaRPr>
          </a:p>
          <a:p>
            <a:pPr marL="285750" lvl="1" indent="-285750">
              <a:buFontTx/>
              <a:buChar char="-"/>
            </a:pPr>
            <a:endParaRPr lang="cs-CZ" u="sng" dirty="0">
              <a:solidFill>
                <a:srgbClr val="003A78"/>
              </a:solidFill>
              <a:latin typeface="+mn-lt"/>
            </a:endParaRPr>
          </a:p>
          <a:p>
            <a:pPr marL="285750" lvl="1" indent="-285750">
              <a:buFontTx/>
              <a:buChar char="-"/>
            </a:pPr>
            <a:r>
              <a:rPr lang="cs-CZ" dirty="0">
                <a:solidFill>
                  <a:srgbClr val="003A78"/>
                </a:solidFill>
                <a:latin typeface="+mn-lt"/>
              </a:rPr>
              <a:t>oprávnění žadatelé – </a:t>
            </a:r>
            <a:r>
              <a:rPr lang="cs-CZ" b="1" u="sng" dirty="0">
                <a:solidFill>
                  <a:srgbClr val="003A78"/>
                </a:solidFill>
                <a:latin typeface="+mn-lt"/>
              </a:rPr>
              <a:t>všechny české subjekty</a:t>
            </a:r>
            <a:r>
              <a:rPr lang="cs-CZ" u="sng" dirty="0">
                <a:solidFill>
                  <a:srgbClr val="003A78"/>
                </a:solidFill>
                <a:latin typeface="+mn-lt"/>
              </a:rPr>
              <a:t> aktivně působící v rámci </a:t>
            </a:r>
            <a:r>
              <a:rPr lang="cs-CZ" u="sng" dirty="0" smtClean="0">
                <a:solidFill>
                  <a:srgbClr val="003A78"/>
                </a:solidFill>
                <a:latin typeface="+mn-lt"/>
              </a:rPr>
              <a:t>programu </a:t>
            </a:r>
            <a:r>
              <a:rPr lang="pl-PL" dirty="0" smtClean="0">
                <a:solidFill>
                  <a:srgbClr val="003A78"/>
                </a:solidFill>
                <a:latin typeface="+mn-lt"/>
              </a:rPr>
              <a:t>CZ04 </a:t>
            </a:r>
            <a:r>
              <a:rPr lang="pl-PL" dirty="0">
                <a:solidFill>
                  <a:srgbClr val="003A78"/>
                </a:solidFill>
                <a:latin typeface="+mn-lt"/>
              </a:rPr>
              <a:t>a jeho programových oblastí po dobu minimálně 1 roku</a:t>
            </a:r>
          </a:p>
          <a:p>
            <a:pPr>
              <a:tabLst>
                <a:tab pos="712788" algn="l"/>
              </a:tabLst>
            </a:pPr>
            <a:endParaRPr lang="cs-CZ" dirty="0">
              <a:solidFill>
                <a:srgbClr val="003A78"/>
              </a:solidFill>
              <a:latin typeface="+mn-lt"/>
            </a:endParaRPr>
          </a:p>
          <a:p>
            <a:pPr marL="285750" indent="-285750">
              <a:buFontTx/>
              <a:buChar char="-"/>
              <a:tabLst>
                <a:tab pos="712788" algn="l"/>
              </a:tabLst>
            </a:pPr>
            <a:r>
              <a:rPr lang="cs-CZ" dirty="0">
                <a:solidFill>
                  <a:srgbClr val="003A78"/>
                </a:solidFill>
                <a:latin typeface="+mn-lt"/>
              </a:rPr>
              <a:t>maximální výše grantu: 1 325 000 Kč</a:t>
            </a:r>
          </a:p>
          <a:p>
            <a:pPr marL="285750" indent="-285750">
              <a:buFontTx/>
              <a:buChar char="-"/>
              <a:tabLst>
                <a:tab pos="712788" algn="l"/>
              </a:tabLst>
            </a:pPr>
            <a:r>
              <a:rPr lang="cs-CZ" dirty="0">
                <a:solidFill>
                  <a:srgbClr val="003A78"/>
                </a:solidFill>
                <a:latin typeface="+mn-lt"/>
              </a:rPr>
              <a:t>záloha </a:t>
            </a:r>
            <a:r>
              <a:rPr lang="cs-CZ" b="1" dirty="0">
                <a:solidFill>
                  <a:srgbClr val="003A78"/>
                </a:solidFill>
                <a:latin typeface="+mn-lt"/>
              </a:rPr>
              <a:t>až 60% grantu </a:t>
            </a:r>
            <a:r>
              <a:rPr lang="cs-CZ" dirty="0">
                <a:solidFill>
                  <a:srgbClr val="003A78"/>
                </a:solidFill>
                <a:latin typeface="+mn-lt"/>
              </a:rPr>
              <a:t>pro projekty s alokací nad 530 000 </a:t>
            </a:r>
            <a:r>
              <a:rPr lang="cs-CZ" dirty="0" smtClean="0">
                <a:solidFill>
                  <a:srgbClr val="003A78"/>
                </a:solidFill>
                <a:latin typeface="+mn-lt"/>
              </a:rPr>
              <a:t>Kč</a:t>
            </a:r>
          </a:p>
          <a:p>
            <a:pPr marL="285750" indent="-285750">
              <a:buFontTx/>
              <a:buChar char="-"/>
              <a:tabLst>
                <a:tab pos="712788" algn="l"/>
              </a:tabLst>
            </a:pPr>
            <a:r>
              <a:rPr lang="cs-CZ" dirty="0">
                <a:solidFill>
                  <a:srgbClr val="003A78"/>
                </a:solidFill>
                <a:latin typeface="+mn-lt"/>
              </a:rPr>
              <a:t>proplácení ex-post v 100% výši skutečně vynaložených výdajů v Kč na základě předložené </a:t>
            </a:r>
            <a:r>
              <a:rPr lang="cs-CZ" dirty="0" smtClean="0">
                <a:solidFill>
                  <a:srgbClr val="003A78"/>
                </a:solidFill>
                <a:latin typeface="+mn-lt"/>
              </a:rPr>
              <a:t>žádosti</a:t>
            </a:r>
            <a:r>
              <a:rPr lang="cs-CZ" dirty="0">
                <a:solidFill>
                  <a:srgbClr val="003A78"/>
                </a:solidFill>
              </a:rPr>
              <a:t/>
            </a:r>
            <a:br>
              <a:rPr lang="cs-CZ" dirty="0">
                <a:solidFill>
                  <a:srgbClr val="003A78"/>
                </a:solidFill>
              </a:rPr>
            </a:br>
            <a:endParaRPr lang="cs-CZ" dirty="0">
              <a:solidFill>
                <a:srgbClr val="003A78"/>
              </a:solidFill>
            </a:endParaRPr>
          </a:p>
          <a:p>
            <a:pPr marL="285750" lvl="1" indent="-285750">
              <a:buFontTx/>
              <a:buChar char="-"/>
            </a:pPr>
            <a:endParaRPr lang="cs-CZ" dirty="0">
              <a:solidFill>
                <a:srgbClr val="003A78"/>
              </a:solidFill>
            </a:endParaRPr>
          </a:p>
          <a:p>
            <a:pPr marL="285750" lvl="1" indent="-285750">
              <a:buFontTx/>
              <a:buChar char="-"/>
            </a:pPr>
            <a:endParaRPr lang="cs-CZ" dirty="0">
              <a:solidFill>
                <a:srgbClr val="003A78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884028"/>
            <a:ext cx="1752600" cy="84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75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281795" y="1301749"/>
            <a:ext cx="854877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dirty="0" smtClean="0">
                <a:solidFill>
                  <a:srgbClr val="003A78"/>
                </a:solidFill>
                <a:latin typeface="+mn-lt"/>
              </a:rPr>
              <a:t>Podporované iniciativy:</a:t>
            </a:r>
          </a:p>
          <a:p>
            <a:pPr marL="0" lvl="1"/>
            <a:endParaRPr lang="cs-CZ" dirty="0" smtClean="0">
              <a:solidFill>
                <a:srgbClr val="003A78"/>
              </a:solidFill>
              <a:latin typeface="+mn-lt"/>
            </a:endParaRPr>
          </a:p>
          <a:p>
            <a:pPr marL="0" lvl="1"/>
            <a:r>
              <a:rPr lang="cs-CZ" dirty="0">
                <a:solidFill>
                  <a:srgbClr val="003A78"/>
                </a:solidFill>
                <a:latin typeface="+mn-lt"/>
              </a:rPr>
              <a:t>k</a:t>
            </a:r>
            <a:r>
              <a:rPr lang="cs-CZ" dirty="0" smtClean="0">
                <a:solidFill>
                  <a:srgbClr val="003A78"/>
                </a:solidFill>
                <a:latin typeface="+mn-lt"/>
              </a:rPr>
              <a:t>rátkodobé iniciativy následujícího druhu:</a:t>
            </a:r>
          </a:p>
          <a:p>
            <a:pPr marL="285750" lvl="1" indent="-285750">
              <a:buFontTx/>
              <a:buChar char="-"/>
            </a:pPr>
            <a:endParaRPr lang="cs-CZ" u="sng" dirty="0">
              <a:solidFill>
                <a:srgbClr val="003A78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rgbClr val="003A78"/>
                </a:solidFill>
                <a:latin typeface="+mn-lt"/>
              </a:rPr>
              <a:t>studijní </a:t>
            </a:r>
            <a:r>
              <a:rPr lang="cs-CZ" dirty="0">
                <a:solidFill>
                  <a:srgbClr val="003A78"/>
                </a:solidFill>
                <a:latin typeface="+mn-lt"/>
              </a:rPr>
              <a:t>stáže, studijní/výměnné/pracovní/výzkumné pobyty, pracovní návštěvy a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rgbClr val="003A78"/>
                </a:solidFill>
                <a:latin typeface="+mn-lt"/>
              </a:rPr>
              <a:t>vzájemná setkání s cílem sdílení zkušeností, know-how, přenosu nejlepší praxe</a:t>
            </a:r>
          </a:p>
          <a:p>
            <a:pPr marL="285750" indent="-285750">
              <a:buFontTx/>
              <a:buChar char="-"/>
            </a:pPr>
            <a:r>
              <a:rPr lang="cs-CZ" dirty="0" err="1" smtClean="0">
                <a:solidFill>
                  <a:srgbClr val="003A78"/>
                </a:solidFill>
                <a:latin typeface="+mn-lt"/>
              </a:rPr>
              <a:t>bi</a:t>
            </a:r>
            <a:r>
              <a:rPr lang="cs-CZ" dirty="0" smtClean="0">
                <a:solidFill>
                  <a:srgbClr val="003A78"/>
                </a:solidFill>
                <a:latin typeface="+mn-lt"/>
              </a:rPr>
              <a:t>-</a:t>
            </a:r>
            <a:r>
              <a:rPr lang="cs-CZ" dirty="0">
                <a:solidFill>
                  <a:srgbClr val="003A78"/>
                </a:solidFill>
                <a:latin typeface="+mn-lt"/>
              </a:rPr>
              <a:t>/multilaterální setkání, workshopy, </a:t>
            </a:r>
            <a:r>
              <a:rPr lang="cs-CZ" dirty="0" smtClean="0">
                <a:solidFill>
                  <a:srgbClr val="003A78"/>
                </a:solidFill>
                <a:latin typeface="+mn-lt"/>
              </a:rPr>
              <a:t>semináře</a:t>
            </a:r>
            <a:endParaRPr lang="cs-CZ" dirty="0">
              <a:solidFill>
                <a:srgbClr val="003A78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endParaRPr lang="cs-CZ" dirty="0">
              <a:latin typeface="+mn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972300" y="23812"/>
            <a:ext cx="9906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oneTexte 8"/>
          <p:cNvSpPr txBox="1">
            <a:spLocks noChangeArrowheads="1"/>
          </p:cNvSpPr>
          <p:nvPr/>
        </p:nvSpPr>
        <p:spPr bwMode="auto">
          <a:xfrm>
            <a:off x="114300" y="657225"/>
            <a:ext cx="52196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cs-CZ" sz="2000" b="1" dirty="0" smtClean="0">
                <a:solidFill>
                  <a:srgbClr val="7346A0"/>
                </a:solidFill>
                <a:latin typeface="+mn-lt"/>
              </a:rPr>
              <a:t>Bilaterální fond „B“</a:t>
            </a:r>
            <a:r>
              <a:rPr lang="fr-FR" sz="2000" b="1" dirty="0" smtClean="0">
                <a:solidFill>
                  <a:srgbClr val="7346A0"/>
                </a:solidFill>
                <a:latin typeface="+mn-lt"/>
              </a:rPr>
              <a:t> </a:t>
            </a:r>
            <a:r>
              <a:rPr lang="cs-CZ" sz="2000" b="1" dirty="0" smtClean="0">
                <a:solidFill>
                  <a:srgbClr val="7346A0"/>
                </a:solidFill>
                <a:latin typeface="+mn-lt"/>
              </a:rPr>
              <a:t>– podporované iniciativy</a:t>
            </a:r>
            <a:endParaRPr lang="fr-FR" sz="2000" b="1" dirty="0">
              <a:solidFill>
                <a:srgbClr val="7346A0"/>
              </a:solidFill>
              <a:latin typeface="+mn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35000" y="6112579"/>
            <a:ext cx="7864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>
                <a:solidFill>
                  <a:srgbClr val="003A78"/>
                </a:solidFill>
                <a:latin typeface="+mn-lt"/>
              </a:rPr>
              <a:t>Foto: </a:t>
            </a:r>
            <a:r>
              <a:rPr lang="cs-CZ" sz="1400" i="1" dirty="0" smtClean="0">
                <a:solidFill>
                  <a:srgbClr val="003A78"/>
                </a:solidFill>
                <a:latin typeface="+mn-lt"/>
              </a:rPr>
              <a:t>Zleva prezentace </a:t>
            </a:r>
            <a:r>
              <a:rPr lang="cs-CZ" sz="1400" i="1" dirty="0" err="1" smtClean="0">
                <a:solidFill>
                  <a:srgbClr val="003A78"/>
                </a:solidFill>
                <a:latin typeface="+mn-lt"/>
              </a:rPr>
              <a:t>Bufdir</a:t>
            </a:r>
            <a:r>
              <a:rPr lang="cs-CZ" sz="1400" i="1" dirty="0" smtClean="0">
                <a:solidFill>
                  <a:srgbClr val="003A78"/>
                </a:solidFill>
                <a:latin typeface="+mn-lt"/>
              </a:rPr>
              <a:t> k systému péče v Norsku,  workshop v Praze, Kruh rodiny, o.p.s. </a:t>
            </a:r>
            <a:endParaRPr lang="cs-CZ" sz="1400" i="1" dirty="0">
              <a:solidFill>
                <a:srgbClr val="003A78"/>
              </a:solidFill>
              <a:latin typeface="+mn-lt"/>
            </a:endParaRPr>
          </a:p>
        </p:txBody>
      </p:sp>
      <p:pic>
        <p:nvPicPr>
          <p:cNvPr id="1026" name="Picture 2" descr="C:\Users\13420\AppData\Local\Temp\Rar$DR11.382\07_MF CR\Prezentace BUFDIR System pece v Nors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3295650"/>
            <a:ext cx="3632199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3420\AppData\Local\Temp\Rar$DR18.532\07_MF CR\IMGP13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58" y="3308351"/>
            <a:ext cx="4067174" cy="271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23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281795" y="1301749"/>
            <a:ext cx="2739797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600" dirty="0" smtClean="0">
                <a:solidFill>
                  <a:srgbClr val="003A78"/>
                </a:solidFill>
                <a:latin typeface="+mn-lt"/>
              </a:rPr>
              <a:t>konference podporující vzájemná setkání, prezentace a posílení kontaktů a pracovních vztahů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solidFill>
                  <a:srgbClr val="003A78"/>
                </a:solidFill>
                <a:latin typeface="+mn-lt"/>
              </a:rPr>
              <a:t>podpora tvorby a vzniku studií, analýz, dokumentace, získání informací a jejich sdílení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solidFill>
                  <a:srgbClr val="003A78"/>
                </a:solidFill>
                <a:latin typeface="+mn-lt"/>
              </a:rPr>
              <a:t>a výměna za účelem prohloubení spolupráce mezi přijímajícími a </a:t>
            </a:r>
            <a:r>
              <a:rPr lang="cs-CZ" sz="1600" dirty="0" err="1" smtClean="0">
                <a:solidFill>
                  <a:srgbClr val="003A78"/>
                </a:solidFill>
                <a:latin typeface="+mn-lt"/>
              </a:rPr>
              <a:t>donorskými</a:t>
            </a:r>
            <a:r>
              <a:rPr lang="cs-CZ" sz="1600" dirty="0" smtClean="0">
                <a:solidFill>
                  <a:srgbClr val="003A78"/>
                </a:solidFill>
                <a:latin typeface="+mn-lt"/>
              </a:rPr>
              <a:t> státy a mezinárodními organizacemi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solidFill>
                  <a:srgbClr val="003A78"/>
                </a:solidFill>
                <a:latin typeface="+mn-lt"/>
              </a:rPr>
              <a:t>prezentační, propagační iniciativy k posílení bilaterálních partnerství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solidFill>
                  <a:srgbClr val="003A78"/>
                </a:solidFill>
                <a:latin typeface="+mn-lt"/>
              </a:rPr>
              <a:t>ostatní akce bilaterálního charakteru</a:t>
            </a:r>
          </a:p>
          <a:p>
            <a:pPr marL="285750" indent="-285750">
              <a:buFontTx/>
              <a:buChar char="-"/>
            </a:pPr>
            <a:endParaRPr lang="cs-CZ" dirty="0">
              <a:latin typeface="+mn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972300" y="23812"/>
            <a:ext cx="9906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oneTexte 8"/>
          <p:cNvSpPr txBox="1">
            <a:spLocks noChangeArrowheads="1"/>
          </p:cNvSpPr>
          <p:nvPr/>
        </p:nvSpPr>
        <p:spPr bwMode="auto">
          <a:xfrm>
            <a:off x="0" y="667742"/>
            <a:ext cx="57386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cs-CZ" sz="2000" b="1" dirty="0">
                <a:solidFill>
                  <a:srgbClr val="7346A0"/>
                </a:solidFill>
                <a:latin typeface="+mn-lt"/>
              </a:rPr>
              <a:t>Bilaterální fond „B“</a:t>
            </a:r>
            <a:r>
              <a:rPr lang="fr-FR" sz="2000" b="1" dirty="0">
                <a:solidFill>
                  <a:srgbClr val="7346A0"/>
                </a:solidFill>
                <a:latin typeface="+mn-lt"/>
              </a:rPr>
              <a:t> </a:t>
            </a:r>
            <a:r>
              <a:rPr lang="cs-CZ" sz="2000" b="1" dirty="0">
                <a:solidFill>
                  <a:srgbClr val="7346A0"/>
                </a:solidFill>
                <a:latin typeface="+mn-lt"/>
              </a:rPr>
              <a:t>– podporované iniciativy</a:t>
            </a:r>
            <a:endParaRPr lang="fr-FR" sz="2000" b="1" dirty="0">
              <a:solidFill>
                <a:srgbClr val="7346A0"/>
              </a:solidFill>
              <a:latin typeface="+mn-lt"/>
            </a:endParaRPr>
          </a:p>
        </p:txBody>
      </p:sp>
      <p:pic>
        <p:nvPicPr>
          <p:cNvPr id="7" name="Obrázek 6" descr="C:\Users\prusenovsky\Documents\PROJEKTY\EHP_SOC\ISLAND\Foto\Ja\IMG_20170424_162311_HD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131" y="1408159"/>
            <a:ext cx="5881243" cy="44973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ovéPole 3"/>
          <p:cNvSpPr txBox="1"/>
          <p:nvPr/>
        </p:nvSpPr>
        <p:spPr>
          <a:xfrm>
            <a:off x="2757932" y="5905500"/>
            <a:ext cx="58851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>
                <a:solidFill>
                  <a:srgbClr val="003A78"/>
                </a:solidFill>
                <a:latin typeface="+mn-lt"/>
              </a:rPr>
              <a:t>Foto</a:t>
            </a:r>
            <a:r>
              <a:rPr lang="cs-CZ" sz="1400" i="1" dirty="0" smtClean="0">
                <a:solidFill>
                  <a:srgbClr val="003A78"/>
                </a:solidFill>
                <a:latin typeface="+mn-lt"/>
              </a:rPr>
              <a:t>: Společná fotografie před islandskou Vládní agenturou pro ochranu dětí, Zlínský kraj</a:t>
            </a:r>
            <a:endParaRPr lang="cs-CZ" i="1" dirty="0">
              <a:solidFill>
                <a:srgbClr val="003A78"/>
              </a:solidFill>
              <a:latin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02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6972300" y="23812"/>
            <a:ext cx="9906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58020" y="618212"/>
            <a:ext cx="35663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cs-CZ" sz="2000" b="1" dirty="0">
                <a:solidFill>
                  <a:srgbClr val="7346A0"/>
                </a:solidFill>
                <a:latin typeface="Calibri"/>
              </a:rPr>
              <a:t>Bilaterální </a:t>
            </a:r>
            <a:r>
              <a:rPr lang="cs-CZ" sz="2000" b="1" dirty="0" smtClean="0">
                <a:solidFill>
                  <a:srgbClr val="7346A0"/>
                </a:solidFill>
                <a:latin typeface="Calibri"/>
              </a:rPr>
              <a:t>fond „B“</a:t>
            </a:r>
            <a:endParaRPr lang="cs-CZ" sz="2000" b="1" dirty="0">
              <a:solidFill>
                <a:srgbClr val="7346A0"/>
              </a:solidFill>
              <a:latin typeface="Calibri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25490" y="1514475"/>
            <a:ext cx="767158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endParaRPr lang="cs-CZ" dirty="0" smtClean="0">
              <a:solidFill>
                <a:srgbClr val="003A78"/>
              </a:solidFill>
              <a:latin typeface="+mn-lt"/>
            </a:endParaRPr>
          </a:p>
          <a:p>
            <a:pPr marL="0" lvl="1"/>
            <a:endParaRPr lang="cs-CZ" dirty="0">
              <a:solidFill>
                <a:srgbClr val="003A78"/>
              </a:solidFill>
              <a:latin typeface="+mn-lt"/>
            </a:endParaRPr>
          </a:p>
          <a:p>
            <a:pPr marL="0" lvl="1"/>
            <a:endParaRPr lang="cs-CZ" dirty="0" smtClean="0">
              <a:solidFill>
                <a:srgbClr val="003A78"/>
              </a:solidFill>
              <a:latin typeface="+mn-lt"/>
            </a:endParaRPr>
          </a:p>
          <a:p>
            <a:pPr marL="0" indent="0" algn="ctr">
              <a:buNone/>
            </a:pPr>
            <a:endParaRPr lang="cs-CZ" sz="3200" dirty="0" smtClean="0">
              <a:solidFill>
                <a:srgbClr val="003A78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cs-CZ" sz="3200" dirty="0" smtClean="0">
                <a:solidFill>
                  <a:srgbClr val="003A78"/>
                </a:solidFill>
                <a:latin typeface="+mn-lt"/>
              </a:rPr>
              <a:t>Děkuji </a:t>
            </a:r>
            <a:r>
              <a:rPr lang="cs-CZ" sz="3200" dirty="0">
                <a:solidFill>
                  <a:srgbClr val="003A78"/>
                </a:solidFill>
                <a:latin typeface="+mn-lt"/>
              </a:rPr>
              <a:t>za pozornost </a:t>
            </a:r>
            <a:r>
              <a:rPr lang="cs-CZ" sz="3200" dirty="0">
                <a:solidFill>
                  <a:srgbClr val="003A78"/>
                </a:solidFill>
                <a:latin typeface="+mn-lt"/>
                <a:sym typeface="Wingdings" panose="05000000000000000000" pitchFamily="2" charset="2"/>
              </a:rPr>
              <a:t></a:t>
            </a:r>
            <a:endParaRPr lang="cs-CZ" sz="3200" dirty="0">
              <a:solidFill>
                <a:srgbClr val="003A78"/>
              </a:solidFill>
              <a:latin typeface="+mn-lt"/>
            </a:endParaRPr>
          </a:p>
          <a:p>
            <a:pPr marL="0" indent="0" algn="ctr">
              <a:buNone/>
            </a:pPr>
            <a:endParaRPr lang="cs-CZ" dirty="0">
              <a:solidFill>
                <a:srgbClr val="003A78"/>
              </a:solidFill>
            </a:endParaRPr>
          </a:p>
          <a:p>
            <a:pPr marL="0" indent="0" algn="ctr">
              <a:buNone/>
            </a:pPr>
            <a:r>
              <a:rPr lang="cs-CZ" sz="2000" dirty="0">
                <a:solidFill>
                  <a:srgbClr val="003A78"/>
                </a:solidFill>
                <a:latin typeface="+mn-lt"/>
              </a:rPr>
              <a:t>Další dotazy k Bilaterálnímu fondu „B“ je možné zasílat na adresu </a:t>
            </a:r>
            <a:r>
              <a:rPr lang="cs-CZ" sz="2000" dirty="0">
                <a:latin typeface="+mn-lt"/>
                <a:hlinkClick r:id="rId2"/>
              </a:rPr>
              <a:t>fmrealizace@mfcr.cz</a:t>
            </a:r>
            <a:r>
              <a:rPr lang="cs-CZ" sz="2000" dirty="0">
                <a:latin typeface="+mn-lt"/>
              </a:rPr>
              <a:t> </a:t>
            </a:r>
          </a:p>
          <a:p>
            <a:pPr marL="0" lvl="1"/>
            <a:endParaRPr lang="cs-CZ" dirty="0">
              <a:solidFill>
                <a:srgbClr val="003A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78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2464</TotalTime>
  <Words>439</Words>
  <Application>Microsoft Office PowerPoint</Application>
  <PresentationFormat>Předvádění na obrazovce (4:3)</PresentationFormat>
  <Paragraphs>78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Conception personnalisée</vt:lpstr>
      <vt:lpstr>1_Thème Office</vt:lpstr>
      <vt:lpstr>Bilaterální spolupráce mezi ČR        a donorskými zeměmi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disparities _x0003_Strengthening relations</dc:title>
  <dc:creator>Utilisateur de Microsoft Office</dc:creator>
  <cp:lastModifiedBy>Šafařík Fridmanská Andrea Mgr. (MPSV)</cp:lastModifiedBy>
  <cp:revision>359</cp:revision>
  <cp:lastPrinted>2015-02-05T09:52:11Z</cp:lastPrinted>
  <dcterms:created xsi:type="dcterms:W3CDTF">2011-11-09T09:46:35Z</dcterms:created>
  <dcterms:modified xsi:type="dcterms:W3CDTF">2017-05-31T19:22:41Z</dcterms:modified>
</cp:coreProperties>
</file>