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72" r:id="rId4"/>
    <p:sldId id="275" r:id="rId5"/>
    <p:sldId id="281" r:id="rId6"/>
    <p:sldId id="284" r:id="rId7"/>
    <p:sldId id="285" r:id="rId8"/>
    <p:sldId id="286" r:id="rId9"/>
    <p:sldId id="288" r:id="rId10"/>
    <p:sldId id="289" r:id="rId11"/>
    <p:sldId id="26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2302F-537E-4E11-9074-C271255DFC7B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1AD2C-F86A-41C5-9BF5-5556B8F191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25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4581128"/>
            <a:ext cx="6400800" cy="1752600"/>
          </a:xfrm>
        </p:spPr>
        <p:txBody>
          <a:bodyPr/>
          <a:lstStyle/>
          <a:p>
            <a:r>
              <a:rPr lang="cs-CZ" dirty="0" smtClean="0"/>
              <a:t>Lenka </a:t>
            </a:r>
            <a:r>
              <a:rPr lang="cs-CZ" dirty="0" err="1" smtClean="0"/>
              <a:t>Kšanová</a:t>
            </a:r>
            <a:endParaRPr lang="cs-CZ" dirty="0" smtClean="0"/>
          </a:p>
          <a:p>
            <a:r>
              <a:rPr lang="cs-CZ" dirty="0" smtClean="0"/>
              <a:t>(Praha, duben 2016)</a:t>
            </a:r>
            <a:endParaRPr lang="cs-CZ" dirty="0"/>
          </a:p>
        </p:txBody>
      </p:sp>
      <p:pic>
        <p:nvPicPr>
          <p:cNvPr id="7" name="Obrázek 6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2564904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92896"/>
            <a:ext cx="795762" cy="7296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Nadpis 9"/>
          <p:cNvSpPr>
            <a:spLocks noGrp="1"/>
          </p:cNvSpPr>
          <p:nvPr>
            <p:ph type="ctrTitle"/>
          </p:nvPr>
        </p:nvSpPr>
        <p:spPr>
          <a:xfrm>
            <a:off x="0" y="1268760"/>
            <a:ext cx="7416824" cy="2304256"/>
          </a:xfrm>
        </p:spPr>
        <p:txBody>
          <a:bodyPr/>
          <a:lstStyle/>
          <a:p>
            <a:pPr algn="l"/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Výzva dodatkových</a:t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aktivit- finanční část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420888"/>
            <a:ext cx="8085584" cy="3888432"/>
          </a:xfrm>
        </p:spPr>
        <p:txBody>
          <a:bodyPr>
            <a:normAutofit/>
          </a:bodyPr>
          <a:lstStyle/>
          <a:p>
            <a:r>
              <a:rPr lang="cs-CZ" dirty="0" smtClean="0"/>
              <a:t>Výdaje budou vyplaceny ex-post na základě doložených výdajů podaných v rámci monitorovacích zpráv</a:t>
            </a:r>
          </a:p>
          <a:p>
            <a:r>
              <a:rPr lang="cs-CZ" dirty="0" smtClean="0"/>
              <a:t>Při určování způsobilosti nákladů se KP řídí Příručkou pro příjemce grantu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Konečné datum způsobilosti je 30. 4. 2017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Dodatkové aktivity </a:t>
            </a:r>
            <a:br>
              <a:rPr lang="cs-CZ" sz="3600" b="1" dirty="0" smtClean="0"/>
            </a:br>
            <a:r>
              <a:rPr lang="cs-CZ" sz="3600" b="1" dirty="0" smtClean="0"/>
              <a:t>- financování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477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755576" y="3573016"/>
            <a:ext cx="7704856" cy="15841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Děkuji za pozornost.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/>
            </a:r>
            <a:br>
              <a:rPr lang="cs-CZ" sz="3600" b="1" dirty="0" smtClean="0"/>
            </a:b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539552" y="2492896"/>
            <a:ext cx="7797552" cy="374441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KP je povinen realizovat projekt v souladu s </a:t>
            </a:r>
            <a:r>
              <a:rPr lang="cs-CZ" dirty="0" err="1" smtClean="0"/>
              <a:t>RoPd</a:t>
            </a:r>
            <a:r>
              <a:rPr lang="cs-CZ" dirty="0" smtClean="0"/>
              <a:t> a jeho Dodatky</a:t>
            </a:r>
          </a:p>
          <a:p>
            <a:r>
              <a:rPr lang="cs-CZ" dirty="0" smtClean="0"/>
              <a:t>KP se řídí Příručkou pro příjemce grantu </a:t>
            </a:r>
          </a:p>
          <a:p>
            <a:r>
              <a:rPr lang="cs-CZ" dirty="0" smtClean="0"/>
              <a:t>Povinnost příjemce podávat pravidelné monitorovací zprávy</a:t>
            </a:r>
          </a:p>
          <a:p>
            <a:r>
              <a:rPr lang="cs-CZ" dirty="0" smtClean="0"/>
              <a:t>Povinnost příjemce informovat o všech změnách projektu</a:t>
            </a:r>
            <a:endParaRPr lang="cs-CZ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Monitorování </a:t>
            </a:r>
            <a:br>
              <a:rPr lang="cs-CZ" sz="3600" b="1" dirty="0" smtClean="0"/>
            </a:br>
            <a:r>
              <a:rPr lang="cs-CZ" sz="3600" b="1" dirty="0" smtClean="0"/>
              <a:t>a kontrola projektů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23528" y="2564904"/>
            <a:ext cx="8085584" cy="33123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V </a:t>
            </a:r>
            <a:r>
              <a:rPr lang="cs-CZ" sz="3600" b="1" dirty="0" smtClean="0"/>
              <a:t>případě realizace Podstatné změny před jejím schválením, budou veškeré výdaje spojené se změnou považovány za neoprávněné a nebudou propláceny z prostředků alokovaných na projekt.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Monitorování a kontrola </a:t>
            </a:r>
            <a:br>
              <a:rPr lang="cs-CZ" sz="3600" b="1" dirty="0" smtClean="0"/>
            </a:br>
            <a:r>
              <a:rPr lang="cs-CZ" sz="3600" b="1" dirty="0" smtClean="0"/>
              <a:t>projektů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5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179512" y="2204864"/>
            <a:ext cx="8424936" cy="4248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u="sng" dirty="0" smtClean="0"/>
          </a:p>
          <a:p>
            <a:r>
              <a:rPr lang="cs-CZ" sz="3900" u="sng" dirty="0"/>
              <a:t>Průběžné zprávy </a:t>
            </a:r>
            <a:endParaRPr lang="cs-CZ" sz="3900" u="sng" dirty="0" smtClean="0"/>
          </a:p>
          <a:p>
            <a:r>
              <a:rPr lang="cs-CZ" sz="3900" u="sng" dirty="0" smtClean="0"/>
              <a:t>Výroční </a:t>
            </a:r>
            <a:r>
              <a:rPr lang="cs-CZ" sz="3900" u="sng" dirty="0"/>
              <a:t>průběžné zprávy </a:t>
            </a:r>
            <a:endParaRPr lang="cs-CZ" sz="3900" u="sng" dirty="0" smtClean="0"/>
          </a:p>
          <a:p>
            <a:r>
              <a:rPr lang="cs-CZ" sz="3900" u="sng" dirty="0" smtClean="0"/>
              <a:t>Závěrečná </a:t>
            </a:r>
            <a:r>
              <a:rPr lang="cs-CZ" sz="3900" u="sng" dirty="0"/>
              <a:t>zpráva o </a:t>
            </a:r>
            <a:r>
              <a:rPr lang="cs-CZ" sz="3900" u="sng" dirty="0" smtClean="0"/>
              <a:t>projektu</a:t>
            </a:r>
          </a:p>
          <a:p>
            <a:pPr marL="0" indent="0">
              <a:buNone/>
            </a:pPr>
            <a:endParaRPr lang="cs-CZ" u="sng" dirty="0" smtClean="0"/>
          </a:p>
          <a:p>
            <a:r>
              <a:rPr lang="pl-PL" dirty="0"/>
              <a:t>Logický rámec projektu</a:t>
            </a:r>
          </a:p>
          <a:p>
            <a:r>
              <a:rPr lang="pl-PL" dirty="0"/>
              <a:t>Rozpočet projektu</a:t>
            </a:r>
          </a:p>
          <a:p>
            <a:endParaRPr lang="cs-CZ" u="sng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32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Monitorování </a:t>
            </a:r>
            <a:br>
              <a:rPr lang="cs-CZ" sz="3600" b="1" dirty="0" smtClean="0"/>
            </a:br>
            <a:r>
              <a:rPr lang="cs-CZ" sz="3600" b="1" dirty="0" smtClean="0"/>
              <a:t>a kontrola projektů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672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922352"/>
              </p:ext>
            </p:extLst>
          </p:nvPr>
        </p:nvGraphicFramePr>
        <p:xfrm>
          <a:off x="539551" y="2348880"/>
          <a:ext cx="7776866" cy="36004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15564"/>
                <a:gridCol w="2308542"/>
                <a:gridCol w="4252760"/>
              </a:tblGrid>
              <a:tr h="900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1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Monitorovací období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Termín předložení elektronické verze PZ na MPSV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1. října – 31. ledna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28. února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února – 31. května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b="1" dirty="0"/>
                        <a:t>30. června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100" dirty="0">
                          <a:effectLst/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cs-CZ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června – 30. září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31. října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32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Monitorování </a:t>
            </a:r>
            <a:br>
              <a:rPr lang="cs-CZ" sz="3600" b="1" dirty="0" smtClean="0"/>
            </a:br>
            <a:r>
              <a:rPr lang="cs-CZ" sz="3600" b="1" dirty="0" smtClean="0"/>
              <a:t>a kontrola projektů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09713" y="3943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051720" y="2348880"/>
            <a:ext cx="3017837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509713" y="4073752"/>
            <a:ext cx="2471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1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KP zašle </a:t>
            </a:r>
            <a:r>
              <a:rPr lang="cs-CZ" dirty="0" smtClean="0"/>
              <a:t>zprávu </a:t>
            </a:r>
            <a:r>
              <a:rPr lang="cs-CZ" dirty="0"/>
              <a:t>elektronicky na MPSV </a:t>
            </a:r>
          </a:p>
          <a:p>
            <a:r>
              <a:rPr lang="cs-CZ" dirty="0" smtClean="0"/>
              <a:t>kontrola </a:t>
            </a:r>
            <a:r>
              <a:rPr lang="cs-CZ" dirty="0"/>
              <a:t>ze strany MPSV</a:t>
            </a:r>
          </a:p>
          <a:p>
            <a:r>
              <a:rPr lang="cs-CZ" dirty="0"/>
              <a:t>Připomínky ze strany MPSV – elektronicky</a:t>
            </a:r>
          </a:p>
          <a:p>
            <a:r>
              <a:rPr lang="cs-CZ" dirty="0"/>
              <a:t>Po odsouhlasení zprávy zaslání </a:t>
            </a:r>
            <a:r>
              <a:rPr lang="cs-CZ" dirty="0" smtClean="0"/>
              <a:t>zprávy </a:t>
            </a:r>
            <a:r>
              <a:rPr lang="cs-CZ" dirty="0"/>
              <a:t>včetně </a:t>
            </a:r>
            <a:r>
              <a:rPr lang="cs-CZ" dirty="0" smtClean="0"/>
              <a:t>všech příloh ke schválení</a:t>
            </a:r>
          </a:p>
          <a:p>
            <a:r>
              <a:rPr lang="cs-CZ" dirty="0" smtClean="0"/>
              <a:t>Po schválení zprávy zašle MPSV platbu na účet KP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/>
              <a:t>Předkládání 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monitorovacích zpráv 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237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/>
              <a:t>Kontrola na místě</a:t>
            </a:r>
          </a:p>
          <a:p>
            <a:r>
              <a:rPr lang="cs-CZ" dirty="0" smtClean="0"/>
              <a:t>Zákon č. 320/2001 Sb. o finanční kontrole, Zákon </a:t>
            </a:r>
            <a:r>
              <a:rPr lang="cs-CZ" dirty="0"/>
              <a:t>č. 255/2012/1991 Sb.</a:t>
            </a:r>
            <a:endParaRPr lang="cs-CZ" dirty="0" smtClean="0"/>
          </a:p>
          <a:p>
            <a:r>
              <a:rPr lang="cs-CZ" dirty="0" smtClean="0"/>
              <a:t>Pracovníci odboru ostatních evropských fondů, ekonomického odboru a odboru ochrany práv dětí, Zprostředkovatel programu (MF, NKÚ,KFM)</a:t>
            </a:r>
          </a:p>
          <a:p>
            <a:r>
              <a:rPr lang="cs-CZ" dirty="0" err="1" smtClean="0"/>
              <a:t>RoPd</a:t>
            </a:r>
            <a:r>
              <a:rPr lang="cs-CZ" dirty="0" smtClean="0"/>
              <a:t> – kontrola KP i partnera průběhu trvání kontroly  a dalších 10 let od závěrečné platby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Monitorování projektů – kontroly na místě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12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/>
              <a:t>Cíle kontroly na místě :</a:t>
            </a:r>
          </a:p>
          <a:p>
            <a:r>
              <a:rPr lang="cs-CZ" dirty="0" smtClean="0"/>
              <a:t>Ověření souladu skutečnosti a podaných zpráv</a:t>
            </a:r>
          </a:p>
          <a:p>
            <a:r>
              <a:rPr lang="cs-CZ" dirty="0" smtClean="0"/>
              <a:t>Kontrola min.15 % vzorku výdajů do 10 000 Kč</a:t>
            </a:r>
          </a:p>
          <a:p>
            <a:r>
              <a:rPr lang="cs-CZ" dirty="0" smtClean="0"/>
              <a:t>Kontrola výběru dodavatele u Veřejných zakázek</a:t>
            </a:r>
          </a:p>
          <a:p>
            <a:endParaRPr lang="cs-CZ" dirty="0" smtClean="0"/>
          </a:p>
          <a:p>
            <a:r>
              <a:rPr lang="cs-CZ" b="1" dirty="0" smtClean="0"/>
              <a:t>Každá kontrola je oznámena předem – kromě důvodu zmaření účelu kontroly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cs-CZ" sz="3600" b="1" dirty="0" smtClean="0"/>
              <a:t>Monitorování projektů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842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/>
          </a:bodyPr>
          <a:lstStyle/>
          <a:p>
            <a:r>
              <a:rPr lang="cs-CZ" dirty="0" smtClean="0"/>
              <a:t>Celková alokace 17 000 000 CZK</a:t>
            </a:r>
          </a:p>
          <a:p>
            <a:r>
              <a:rPr lang="cs-CZ" dirty="0" smtClean="0"/>
              <a:t>Spolufinancování je dáno právní formou žadatele</a:t>
            </a:r>
          </a:p>
          <a:p>
            <a:r>
              <a:rPr lang="cs-CZ" dirty="0" smtClean="0"/>
              <a:t>Zásady </a:t>
            </a:r>
            <a:r>
              <a:rPr lang="cs-CZ" dirty="0"/>
              <a:t>spolufinancování</a:t>
            </a:r>
            <a:r>
              <a:rPr lang="cs-CZ" dirty="0" smtClean="0"/>
              <a:t> jsou stejné jako při přidělení původního grantu</a:t>
            </a:r>
          </a:p>
          <a:p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Dodatkové aktivity </a:t>
            </a:r>
            <a:br>
              <a:rPr lang="cs-CZ" sz="3600" b="1" dirty="0" smtClean="0"/>
            </a:br>
            <a:r>
              <a:rPr lang="cs-CZ" sz="3600" b="1" dirty="0" smtClean="0"/>
              <a:t>- financování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34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333</Words>
  <Application>Microsoft Office PowerPoint</Application>
  <PresentationFormat>Předvádění na obrazovce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Výzva dodatkových  aktivit- finanční část</vt:lpstr>
      <vt:lpstr>Monitorování  a kontrola projektů</vt:lpstr>
      <vt:lpstr>Monitorování a kontrola  projektů</vt:lpstr>
      <vt:lpstr>Monitorování  a kontrola projektů</vt:lpstr>
      <vt:lpstr>Monitorování  a kontrola projektů</vt:lpstr>
      <vt:lpstr>Předkládání  monitorovacích zpráv </vt:lpstr>
      <vt:lpstr>Monitorování projektů – kontroly na místě</vt:lpstr>
      <vt:lpstr>Monitorování projektů</vt:lpstr>
      <vt:lpstr>Dodatkové aktivity  - financování</vt:lpstr>
      <vt:lpstr>Dodatkové aktivity  - financování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partnera a zprostředkovatele programu</dc:title>
  <dc:creator>vaclav ksana</dc:creator>
  <cp:lastModifiedBy>Safarik</cp:lastModifiedBy>
  <cp:revision>37</cp:revision>
  <dcterms:created xsi:type="dcterms:W3CDTF">2015-04-02T21:57:08Z</dcterms:created>
  <dcterms:modified xsi:type="dcterms:W3CDTF">2016-04-07T18:00:53Z</dcterms:modified>
</cp:coreProperties>
</file>