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6" r:id="rId4"/>
    <p:sldId id="268" r:id="rId5"/>
    <p:sldId id="269" r:id="rId6"/>
    <p:sldId id="262" r:id="rId7"/>
    <p:sldId id="267" r:id="rId8"/>
    <p:sldId id="271" r:id="rId9"/>
    <p:sldId id="272" r:id="rId10"/>
    <p:sldId id="264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075" y="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2302F-537E-4E11-9074-C271255DFC7B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1AD2C-F86A-41C5-9BF5-5556B8F1917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225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5D920-89CE-4559-9AC5-048AD86DE6A8}" type="datetimeFigureOut">
              <a:rPr lang="cs-CZ" smtClean="0"/>
              <a:pPr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4BE1D-F34F-46AD-BA42-2B42463E24A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87624" y="4581128"/>
            <a:ext cx="6400800" cy="1752600"/>
          </a:xfrm>
        </p:spPr>
        <p:txBody>
          <a:bodyPr/>
          <a:lstStyle/>
          <a:p>
            <a:r>
              <a:rPr lang="cs-CZ" dirty="0" smtClean="0"/>
              <a:t>Lenka Kšanová, Marta Mlejnková</a:t>
            </a:r>
          </a:p>
          <a:p>
            <a:r>
              <a:rPr lang="cs-CZ" dirty="0" smtClean="0"/>
              <a:t>(Praha, duben 2016)</a:t>
            </a:r>
            <a:endParaRPr lang="cs-CZ" dirty="0"/>
          </a:p>
        </p:txBody>
      </p:sp>
      <p:pic>
        <p:nvPicPr>
          <p:cNvPr id="7" name="Obrázek 6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68760"/>
            <a:ext cx="9144000" cy="2564904"/>
          </a:xfrm>
          <a:prstGeom prst="rect">
            <a:avLst/>
          </a:prstGeom>
        </p:spPr>
      </p:pic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492896"/>
            <a:ext cx="795762" cy="72968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ovéPole 8"/>
          <p:cNvSpPr txBox="1"/>
          <p:nvPr/>
        </p:nvSpPr>
        <p:spPr>
          <a:xfrm>
            <a:off x="179512" y="2196017"/>
            <a:ext cx="55801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/>
              <a:t>Výzva Dodatečných aktivit</a:t>
            </a:r>
            <a:endParaRPr lang="cs-CZ" sz="4000" b="1" dirty="0"/>
          </a:p>
        </p:txBody>
      </p:sp>
      <p:sp>
        <p:nvSpPr>
          <p:cNvPr id="10" name="Nadpis 9"/>
          <p:cNvSpPr>
            <a:spLocks noGrp="1"/>
          </p:cNvSpPr>
          <p:nvPr>
            <p:ph type="ctrTitle"/>
          </p:nvPr>
        </p:nvSpPr>
        <p:spPr>
          <a:xfrm>
            <a:off x="179512" y="1484784"/>
            <a:ext cx="7776864" cy="2088232"/>
          </a:xfrm>
        </p:spPr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755576" y="3573016"/>
            <a:ext cx="7704856" cy="15841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mtClean="0"/>
              <a:t>Děkujeme </a:t>
            </a:r>
            <a:r>
              <a:rPr lang="cs-CZ" dirty="0" smtClean="0"/>
              <a:t>za pozornost.</a:t>
            </a:r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Vyhlášení Výzvy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357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179512" y="2204864"/>
            <a:ext cx="8301608" cy="410445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8. března 2016 vyhlášení</a:t>
            </a:r>
          </a:p>
          <a:p>
            <a:r>
              <a:rPr lang="cs-CZ" sz="3600" dirty="0" smtClean="0"/>
              <a:t>Webové </a:t>
            </a:r>
            <a:r>
              <a:rPr lang="cs-CZ" sz="3600" dirty="0"/>
              <a:t>stránky </a:t>
            </a:r>
            <a:r>
              <a:rPr lang="cs-CZ" sz="3600" dirty="0" smtClean="0"/>
              <a:t>MPSV, MF</a:t>
            </a:r>
          </a:p>
          <a:p>
            <a:r>
              <a:rPr lang="cs-CZ" sz="3600" dirty="0" smtClean="0"/>
              <a:t>Oznámeno všem KP</a:t>
            </a:r>
            <a:endParaRPr lang="cs-CZ" sz="3600" dirty="0"/>
          </a:p>
          <a:p>
            <a:r>
              <a:rPr lang="cs-CZ" sz="3600" dirty="0"/>
              <a:t>Předložení žádostí do 8. dubna </a:t>
            </a:r>
            <a:r>
              <a:rPr lang="cs-CZ" sz="3600" dirty="0" smtClean="0"/>
              <a:t>2016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pl-PL" sz="3600" b="1" dirty="0" smtClean="0"/>
              <a:t>Vyhlášení Výzvy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357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179512" y="2204864"/>
            <a:ext cx="8301608" cy="410445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Celková alokace Výzvy je 17 milionů CZK</a:t>
            </a:r>
          </a:p>
          <a:p>
            <a:r>
              <a:rPr lang="cs-CZ" sz="3600" dirty="0" smtClean="0"/>
              <a:t>Předpokládané zahájení červenec 2016</a:t>
            </a:r>
          </a:p>
          <a:p>
            <a:r>
              <a:rPr lang="cs-CZ" sz="3600" dirty="0"/>
              <a:t>Způsobilost výdajů do 30.4. </a:t>
            </a:r>
            <a:r>
              <a:rPr lang="cs-CZ" sz="3600" dirty="0" smtClean="0"/>
              <a:t>2017</a:t>
            </a:r>
          </a:p>
          <a:p>
            <a:r>
              <a:rPr lang="cs-CZ" sz="3600" b="1" dirty="0" smtClean="0"/>
              <a:t>Na udělení grantu nemá žadatel právní nárok</a:t>
            </a:r>
          </a:p>
          <a:p>
            <a:endParaRPr lang="cs-CZ" sz="3600" dirty="0" smtClean="0"/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pl-PL" sz="3600" b="1" dirty="0" smtClean="0"/>
              <a:t>Výše dotace, zahájení a trvání</a:t>
            </a:r>
            <a:br>
              <a:rPr lang="pl-PL" sz="3600" b="1" dirty="0" smtClean="0"/>
            </a:br>
            <a:r>
              <a:rPr lang="pl-PL" sz="3600" b="1" dirty="0" smtClean="0"/>
              <a:t> Výzvy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885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179512" y="2204864"/>
            <a:ext cx="8301608" cy="410445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Všichni žadatelé musí mít prodlouženou lhůtu realizace projektu</a:t>
            </a:r>
          </a:p>
          <a:p>
            <a:r>
              <a:rPr lang="cs-CZ" sz="3600" dirty="0" smtClean="0"/>
              <a:t>Zaslat </a:t>
            </a:r>
            <a:r>
              <a:rPr lang="cs-CZ" sz="3600" dirty="0"/>
              <a:t>Ž</a:t>
            </a:r>
            <a:r>
              <a:rPr lang="cs-CZ" sz="3600" dirty="0" smtClean="0"/>
              <a:t>ádost o změnu</a:t>
            </a:r>
          </a:p>
          <a:p>
            <a:r>
              <a:rPr lang="cs-CZ" sz="3600" dirty="0" smtClean="0"/>
              <a:t>Popis Dodatečné aktivity</a:t>
            </a:r>
          </a:p>
          <a:p>
            <a:r>
              <a:rPr lang="cs-CZ" sz="3600" dirty="0" smtClean="0"/>
              <a:t>Rozpočet Dodatečné aktivity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pl-PL" sz="3600" b="1" dirty="0" smtClean="0"/>
              <a:t>Podmínky pro podání žádostí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163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179512" y="2204864"/>
            <a:ext cx="8301608" cy="410445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Tři pevně svázané výtisky </a:t>
            </a:r>
          </a:p>
          <a:p>
            <a:r>
              <a:rPr lang="cs-CZ" sz="3600" dirty="0" smtClean="0"/>
              <a:t>Tři CD</a:t>
            </a:r>
          </a:p>
          <a:p>
            <a:r>
              <a:rPr lang="cs-CZ" sz="3600" dirty="0" smtClean="0"/>
              <a:t>K žádosti připojit veškeré přílohy</a:t>
            </a:r>
          </a:p>
          <a:p>
            <a:r>
              <a:rPr lang="cs-CZ" sz="3600" dirty="0" smtClean="0"/>
              <a:t>Zaslat elektronicky pro kontrolu, po té zaslat v písemné podobě</a:t>
            </a:r>
          </a:p>
          <a:p>
            <a:pPr marL="0" indent="0">
              <a:buNone/>
            </a:pPr>
            <a:endParaRPr lang="cs-CZ" sz="3600" dirty="0" smtClean="0"/>
          </a:p>
          <a:p>
            <a:endParaRPr lang="cs-CZ" sz="3600" dirty="0" smtClean="0"/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pl-PL" sz="3600" b="1" dirty="0" smtClean="0"/>
              <a:t>Podmínky pro podání žádostí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983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395536" y="2132856"/>
            <a:ext cx="8085584" cy="4176464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Elektronická korespondence: </a:t>
            </a:r>
            <a:endParaRPr lang="cs-CZ" dirty="0" smtClean="0"/>
          </a:p>
          <a:p>
            <a:pPr marL="0" indent="0" algn="ctr">
              <a:buNone/>
            </a:pPr>
            <a:r>
              <a:rPr lang="cs-CZ" b="1" dirty="0"/>
              <a:t> </a:t>
            </a:r>
            <a:r>
              <a:rPr lang="cs-CZ" b="1" dirty="0" smtClean="0"/>
              <a:t>                                              norsko@mpsv.cz</a:t>
            </a:r>
            <a:endParaRPr lang="cs-CZ" b="1" dirty="0"/>
          </a:p>
          <a:p>
            <a:r>
              <a:rPr lang="cs-CZ" dirty="0"/>
              <a:t>Písemná korespondence:</a:t>
            </a:r>
          </a:p>
          <a:p>
            <a:pPr marL="0" indent="0" algn="r">
              <a:buNone/>
            </a:pPr>
            <a:r>
              <a:rPr lang="cs-CZ" b="1" dirty="0"/>
              <a:t>Ministerstvo práce a sociálních věcí</a:t>
            </a:r>
          </a:p>
          <a:p>
            <a:pPr marL="0" indent="0" algn="r">
              <a:buNone/>
            </a:pPr>
            <a:r>
              <a:rPr lang="cs-CZ" b="1" dirty="0" smtClean="0"/>
              <a:t>Odbor Kancelář náměstka pro řízení sekce ekonomiky a evropských fondů </a:t>
            </a:r>
            <a:endParaRPr lang="cs-CZ" b="1" dirty="0"/>
          </a:p>
          <a:p>
            <a:pPr marL="0" indent="0" algn="r">
              <a:buNone/>
            </a:pPr>
            <a:r>
              <a:rPr lang="cs-CZ" b="1" dirty="0"/>
              <a:t>MGS – EHP Fondy 2009 – 2014</a:t>
            </a:r>
          </a:p>
          <a:p>
            <a:pPr marL="0" indent="0" algn="r">
              <a:buNone/>
            </a:pPr>
            <a:r>
              <a:rPr lang="cs-CZ" b="1" dirty="0"/>
              <a:t>Na Poříčním právu 1</a:t>
            </a:r>
          </a:p>
          <a:p>
            <a:pPr marL="0" indent="0" algn="r">
              <a:buNone/>
            </a:pPr>
            <a:r>
              <a:rPr lang="cs-CZ" b="1" dirty="0"/>
              <a:t>128 01 Praha 2</a:t>
            </a:r>
          </a:p>
          <a:p>
            <a:endParaRPr lang="cs-CZ" dirty="0" smtClean="0"/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pl-PL" sz="3600" b="1" dirty="0" smtClean="0"/>
              <a:t>Kontaktní adresy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357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395536" y="2132856"/>
            <a:ext cx="8085584" cy="4176464"/>
          </a:xfrm>
        </p:spPr>
        <p:txBody>
          <a:bodyPr>
            <a:normAutofit/>
          </a:bodyPr>
          <a:lstStyle/>
          <a:p>
            <a:r>
              <a:rPr lang="cs-CZ" dirty="0" smtClean="0"/>
              <a:t>V polovině května Hodnoticí komise</a:t>
            </a:r>
          </a:p>
          <a:p>
            <a:r>
              <a:rPr lang="cs-CZ" dirty="0" smtClean="0"/>
              <a:t>Formální vyrozumění o schválení /neschválení žádosti</a:t>
            </a:r>
          </a:p>
          <a:p>
            <a:r>
              <a:rPr lang="cs-CZ" dirty="0" smtClean="0"/>
              <a:t>Zaslání Dodatků Rozhodnutí o poskytnutí dotace</a:t>
            </a:r>
          </a:p>
          <a:p>
            <a:endParaRPr lang="cs-CZ" dirty="0" smtClean="0"/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pl-PL" sz="3600" b="1" dirty="0" smtClean="0"/>
              <a:t>Hodnotící komise Výzvy </a:t>
            </a:r>
            <a:br>
              <a:rPr lang="pl-PL" sz="3600" b="1" dirty="0" smtClean="0"/>
            </a:br>
            <a:r>
              <a:rPr lang="pl-PL" sz="3600" b="1" dirty="0" smtClean="0"/>
              <a:t>dodatkových aktivit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410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395536" y="2132856"/>
            <a:ext cx="8085584" cy="4176464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Formální náležitosti: Žádost je podepsána statutárním orgánem a obsahuje všechny přílohy</a:t>
            </a:r>
          </a:p>
          <a:p>
            <a:r>
              <a:rPr lang="cs-CZ" dirty="0" smtClean="0"/>
              <a:t>Oprávněnost: žadatel je oprávněný, požadovaná výše grantu je v souladu s podmínkami k výzvě</a:t>
            </a:r>
          </a:p>
          <a:p>
            <a:r>
              <a:rPr lang="cs-CZ" dirty="0" smtClean="0"/>
              <a:t>Výzva k úpravě - doplnit do 3 pracovních dnů</a:t>
            </a:r>
          </a:p>
          <a:p>
            <a:r>
              <a:rPr lang="cs-CZ" dirty="0" smtClean="0"/>
              <a:t>Doporučení k hodnocení kvality</a:t>
            </a:r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pl-PL" sz="2800" b="1" dirty="0" smtClean="0"/>
              <a:t>Formální náležitosti a oprávněnost</a:t>
            </a:r>
            <a:endParaRPr lang="cs-CZ" sz="28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892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395536" y="2132856"/>
            <a:ext cx="8085584" cy="4176464"/>
          </a:xfrm>
        </p:spPr>
        <p:txBody>
          <a:bodyPr>
            <a:normAutofit/>
          </a:bodyPr>
          <a:lstStyle/>
          <a:p>
            <a:r>
              <a:rPr lang="cs-CZ" dirty="0" smtClean="0"/>
              <a:t>Hodnoticí komise - 4 hlasující členové</a:t>
            </a:r>
          </a:p>
          <a:p>
            <a:r>
              <a:rPr lang="cs-CZ" dirty="0"/>
              <a:t>Ž</a:t>
            </a:r>
            <a:r>
              <a:rPr lang="cs-CZ" dirty="0" smtClean="0"/>
              <a:t>ádost hodnotí min. 2 členové – slovní a bodové hodnocení</a:t>
            </a:r>
          </a:p>
          <a:p>
            <a:r>
              <a:rPr lang="cs-CZ" smtClean="0"/>
              <a:t>Hodnoticí </a:t>
            </a:r>
            <a:r>
              <a:rPr lang="cs-CZ" dirty="0" smtClean="0"/>
              <a:t>kritéria z textu Výzvy </a:t>
            </a:r>
          </a:p>
          <a:p>
            <a:r>
              <a:rPr lang="cs-CZ" dirty="0" smtClean="0"/>
              <a:t>Návaznost a provázanost dodatečných aktivit s projektem</a:t>
            </a:r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6" name="Obrázek 5" descr="abc1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06084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912768" cy="11430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pl-PL" sz="3600" b="1" dirty="0" smtClean="0"/>
              <a:t>Hodnocení kvality žádosti</a:t>
            </a:r>
            <a:endParaRPr lang="cs-CZ" sz="3600" b="1" dirty="0"/>
          </a:p>
        </p:txBody>
      </p:sp>
      <p:pic>
        <p:nvPicPr>
          <p:cNvPr id="5" name="Obrázek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04664"/>
            <a:ext cx="936104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32656"/>
            <a:ext cx="122413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923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257</Words>
  <Application>Microsoft Office PowerPoint</Application>
  <PresentationFormat>Předvádění na obrazovce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 </vt:lpstr>
      <vt:lpstr>Vyhlášení Výzvy</vt:lpstr>
      <vt:lpstr>Výše dotace, zahájení a trvání  Výzvy</vt:lpstr>
      <vt:lpstr>Podmínky pro podání žádostí</vt:lpstr>
      <vt:lpstr>Podmínky pro podání žádostí</vt:lpstr>
      <vt:lpstr>Kontaktní adresy</vt:lpstr>
      <vt:lpstr>Hodnotící komise Výzvy  dodatkových aktivit</vt:lpstr>
      <vt:lpstr>Formální náležitosti a oprávněnost</vt:lpstr>
      <vt:lpstr>Hodnocení kvality žádosti</vt:lpstr>
      <vt:lpstr> Vyhlášení Výzvy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Představení partnera a zprostředkovatele programu</dc:title>
  <dc:creator>vaclav ksana</dc:creator>
  <cp:lastModifiedBy>Safarik</cp:lastModifiedBy>
  <cp:revision>28</cp:revision>
  <dcterms:created xsi:type="dcterms:W3CDTF">2015-04-02T21:57:08Z</dcterms:created>
  <dcterms:modified xsi:type="dcterms:W3CDTF">2016-04-07T18:01:23Z</dcterms:modified>
</cp:coreProperties>
</file>