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11" r:id="rId3"/>
    <p:sldId id="310" r:id="rId4"/>
    <p:sldId id="302" r:id="rId5"/>
    <p:sldId id="267" r:id="rId6"/>
    <p:sldId id="296" r:id="rId7"/>
    <p:sldId id="306" r:id="rId8"/>
    <p:sldId id="300" r:id="rId9"/>
    <p:sldId id="308" r:id="rId10"/>
    <p:sldId id="309" r:id="rId11"/>
    <p:sldId id="301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23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2302F-537E-4E11-9074-C271255DFC7B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1AD2C-F86A-41C5-9BF5-5556B8F1917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225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hyperlink" Target="http://www.socialniprace.cz/index.php?sekce=2&amp;podsekce=2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eeagrants.com,www.norwaygrants.cz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norsko@mpsv.cz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http://www.pravonadetstvi.cz/projekty/aktualni-projekty/program-cz04-ohrozene-deti-a-mladez/male-grantove-schem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87624" y="4581128"/>
            <a:ext cx="6400800" cy="1752600"/>
          </a:xfrm>
        </p:spPr>
        <p:txBody>
          <a:bodyPr/>
          <a:lstStyle/>
          <a:p>
            <a:r>
              <a:rPr lang="cs-CZ" dirty="0" smtClean="0"/>
              <a:t>Andrea Šafařík </a:t>
            </a:r>
            <a:r>
              <a:rPr lang="cs-CZ" dirty="0" err="1" smtClean="0"/>
              <a:t>Fridmanská</a:t>
            </a:r>
            <a:endParaRPr lang="cs-CZ" dirty="0" smtClean="0"/>
          </a:p>
          <a:p>
            <a:r>
              <a:rPr lang="cs-CZ" dirty="0" smtClean="0"/>
              <a:t>(Praha, duben 2016)</a:t>
            </a:r>
            <a:endParaRPr lang="cs-CZ" dirty="0"/>
          </a:p>
        </p:txBody>
      </p:sp>
      <p:pic>
        <p:nvPicPr>
          <p:cNvPr id="7" name="Obrázek 6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68760"/>
            <a:ext cx="9144000" cy="2564904"/>
          </a:xfrm>
          <a:prstGeom prst="rect">
            <a:avLst/>
          </a:prstGeom>
        </p:spPr>
      </p:pic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492896"/>
            <a:ext cx="795762" cy="72968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ovéPole 8"/>
          <p:cNvSpPr txBox="1"/>
          <p:nvPr/>
        </p:nvSpPr>
        <p:spPr>
          <a:xfrm>
            <a:off x="179512" y="1628800"/>
            <a:ext cx="5580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PUBLICITA</a:t>
            </a:r>
          </a:p>
        </p:txBody>
      </p:sp>
      <p:sp>
        <p:nvSpPr>
          <p:cNvPr id="10" name="Nadpis 9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416824" cy="2304256"/>
          </a:xfrm>
        </p:spPr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pic>
        <p:nvPicPr>
          <p:cNvPr id="4" name="Obrázek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76" y="485056"/>
            <a:ext cx="1224136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délník 5"/>
          <p:cNvSpPr/>
          <p:nvPr/>
        </p:nvSpPr>
        <p:spPr>
          <a:xfrm>
            <a:off x="179512" y="499287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3200" b="1" dirty="0" smtClean="0"/>
              <a:t>PUBLICITA</a:t>
            </a:r>
          </a:p>
          <a:p>
            <a:r>
              <a:rPr lang="cs-CZ" sz="3200" b="1" dirty="0" smtClean="0"/>
              <a:t>Časopis Sociální práce </a:t>
            </a:r>
            <a:endParaRPr lang="cs-CZ" sz="3200" b="1" dirty="0"/>
          </a:p>
        </p:txBody>
      </p:sp>
      <p:sp>
        <p:nvSpPr>
          <p:cNvPr id="7" name="Obdélník 6"/>
          <p:cNvSpPr/>
          <p:nvPr/>
        </p:nvSpPr>
        <p:spPr>
          <a:xfrm>
            <a:off x="175859" y="2032421"/>
            <a:ext cx="66784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Příběhy, rozhovory, reflexe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Rubrika „Inspirace pro praxi“/“O čem se mluví</a:t>
            </a:r>
          </a:p>
          <a:p>
            <a:pPr marL="457200" indent="-457200">
              <a:buAutoNum type="alphaLcParenR"/>
            </a:pPr>
            <a:r>
              <a:rPr lang="cs-CZ" sz="2400" dirty="0" smtClean="0"/>
              <a:t>v průběhu roku 	b) zařazeno k číslu vydání </a:t>
            </a:r>
          </a:p>
          <a:p>
            <a:r>
              <a:rPr lang="cs-CZ" sz="2400" dirty="0">
                <a:hlinkClick r:id="rId4"/>
              </a:rPr>
              <a:t>http://</a:t>
            </a:r>
            <a:r>
              <a:rPr lang="cs-CZ" sz="2400" dirty="0" smtClean="0">
                <a:hlinkClick r:id="rId4"/>
              </a:rPr>
              <a:t>www.socialniprace.cz/index.php?sekce=2&amp;podsekce=20</a:t>
            </a:r>
            <a:endParaRPr lang="cs-CZ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Explicitní vztah k sociální práci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Rozsah 15 000 – 18 000 znaků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Fotografie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025" y="4912166"/>
            <a:ext cx="62230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560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996952"/>
            <a:ext cx="7715200" cy="144016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3600" b="1" dirty="0" smtClean="0"/>
              <a:t>Děkuji za pozornost.</a:t>
            </a:r>
            <a:r>
              <a:rPr lang="cs-CZ" sz="3600" b="1" dirty="0"/>
              <a:t/>
            </a:r>
            <a:br>
              <a:rPr lang="cs-CZ" sz="3600" b="1" dirty="0"/>
            </a:br>
            <a:endParaRPr lang="cs-CZ" sz="3600" b="1" dirty="0"/>
          </a:p>
        </p:txBody>
      </p:sp>
      <p:pic>
        <p:nvPicPr>
          <p:cNvPr id="4" name="Obrázek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54005"/>
            <a:ext cx="1440160" cy="11617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462" y="254005"/>
            <a:ext cx="1155802" cy="11617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016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8640"/>
            <a:ext cx="7129416" cy="598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458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cs-CZ" dirty="0"/>
          </a:p>
        </p:txBody>
      </p:sp>
      <p:pic>
        <p:nvPicPr>
          <p:cNvPr id="3" name="Obrázek 2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251520" y="441081"/>
            <a:ext cx="64807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3200" b="1" dirty="0" smtClean="0"/>
          </a:p>
          <a:p>
            <a:r>
              <a:rPr lang="cs-CZ" sz="3200" b="1" dirty="0" smtClean="0"/>
              <a:t>PUBLICITA</a:t>
            </a:r>
            <a:endParaRPr lang="cs-CZ" sz="3200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76" y="485056"/>
            <a:ext cx="1224136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bdélník 6"/>
          <p:cNvSpPr/>
          <p:nvPr/>
        </p:nvSpPr>
        <p:spPr>
          <a:xfrm>
            <a:off x="395536" y="2274838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Cíl: </a:t>
            </a:r>
            <a:r>
              <a:rPr lang="cs-CZ" sz="2400" u="sng" dirty="0"/>
              <a:t>role, informovanost, transparentnost </a:t>
            </a:r>
          </a:p>
          <a:p>
            <a:endParaRPr lang="cs-CZ" sz="2400" dirty="0"/>
          </a:p>
          <a:p>
            <a:r>
              <a:rPr lang="cs-CZ" sz="2400" b="1" dirty="0" smtClean="0"/>
              <a:t>Doložení </a:t>
            </a:r>
            <a:r>
              <a:rPr lang="cs-CZ" sz="2400" b="1" dirty="0"/>
              <a:t>pravidel pro publicitu: </a:t>
            </a:r>
          </a:p>
          <a:p>
            <a:r>
              <a:rPr lang="cs-CZ" sz="2400" dirty="0"/>
              <a:t>-     Příručka pro příjemce grantu z MGS programu</a:t>
            </a:r>
          </a:p>
          <a:p>
            <a:pPr marL="457200" indent="-457200">
              <a:buFontTx/>
              <a:buChar char="-"/>
            </a:pPr>
            <a:r>
              <a:rPr lang="cs-CZ" sz="2400" dirty="0"/>
              <a:t>Pokyny pro publicitu (Příloha č. 8 Příručky: http://mpsv.cz/</a:t>
            </a:r>
            <a:r>
              <a:rPr lang="cs-CZ" sz="2400" dirty="0" err="1"/>
              <a:t>cs</a:t>
            </a:r>
            <a:r>
              <a:rPr lang="cs-CZ" sz="2400" dirty="0"/>
              <a:t>/19853) </a:t>
            </a:r>
          </a:p>
          <a:p>
            <a:pPr marL="457200" indent="-457200">
              <a:buFontTx/>
              <a:buChar char="-"/>
            </a:pPr>
            <a:r>
              <a:rPr lang="cs-CZ" sz="2400" dirty="0"/>
              <a:t>Manuál pro komunikaci a design</a:t>
            </a:r>
          </a:p>
          <a:p>
            <a:pPr marL="457200" indent="-457200">
              <a:buFontTx/>
              <a:buChar char="-"/>
            </a:pPr>
            <a:r>
              <a:rPr lang="cs-CZ" sz="2400" dirty="0" err="1"/>
              <a:t>Information</a:t>
            </a:r>
            <a:r>
              <a:rPr lang="cs-CZ" sz="2400" dirty="0"/>
              <a:t> and Publicity </a:t>
            </a:r>
            <a:r>
              <a:rPr lang="cs-CZ" sz="2400" dirty="0" err="1"/>
              <a:t>Reguirements</a:t>
            </a:r>
            <a:endParaRPr lang="cs-CZ" sz="2400" dirty="0"/>
          </a:p>
          <a:p>
            <a:r>
              <a:rPr lang="cs-CZ" sz="2400" dirty="0">
                <a:hlinkClick r:id="rId4"/>
              </a:rPr>
              <a:t>www.eeagrants.com,www.norwaygrants.cz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419013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cs-CZ" dirty="0"/>
          </a:p>
        </p:txBody>
      </p:sp>
      <p:pic>
        <p:nvPicPr>
          <p:cNvPr id="3" name="Obrázek 2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251520" y="441081"/>
            <a:ext cx="64807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3200" b="1" dirty="0" smtClean="0"/>
          </a:p>
          <a:p>
            <a:r>
              <a:rPr lang="cs-CZ" sz="3200" b="1" dirty="0" smtClean="0"/>
              <a:t>Plán PUBLICITY</a:t>
            </a:r>
            <a:endParaRPr lang="cs-CZ" sz="3200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76" y="485056"/>
            <a:ext cx="1224136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bdélník 6"/>
          <p:cNvSpPr/>
          <p:nvPr/>
        </p:nvSpPr>
        <p:spPr>
          <a:xfrm>
            <a:off x="395536" y="2274838"/>
            <a:ext cx="8280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Vytvořit </a:t>
            </a:r>
            <a:r>
              <a:rPr lang="cs-CZ" sz="2400" b="1" dirty="0" smtClean="0"/>
              <a:t>Plán publicity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 smtClean="0"/>
              <a:t>Informovat </a:t>
            </a:r>
            <a:r>
              <a:rPr lang="cs-CZ" sz="2400" dirty="0" smtClean="0"/>
              <a:t>o</a:t>
            </a:r>
            <a:r>
              <a:rPr lang="cs-CZ" sz="2400" b="1" dirty="0" smtClean="0"/>
              <a:t> </a:t>
            </a:r>
            <a:r>
              <a:rPr lang="cs-CZ" sz="2400" dirty="0" smtClean="0"/>
              <a:t>aktivitách, úspěších, výsledcích implementace projektu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Internetové </a:t>
            </a:r>
            <a:r>
              <a:rPr lang="cs-CZ" sz="2400" b="1" dirty="0" smtClean="0"/>
              <a:t>stránky, sociální sítě  </a:t>
            </a:r>
            <a:r>
              <a:rPr lang="cs-CZ" sz="2400" dirty="0" smtClean="0"/>
              <a:t>- kontakt s veřejností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Informovat</a:t>
            </a:r>
            <a:r>
              <a:rPr lang="cs-CZ" sz="2400" b="1" dirty="0" smtClean="0"/>
              <a:t> MPSV </a:t>
            </a:r>
          </a:p>
          <a:p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43316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179512" y="661092"/>
            <a:ext cx="462677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smtClean="0"/>
              <a:t>PUBLICITA v projektu</a:t>
            </a:r>
          </a:p>
          <a:p>
            <a:r>
              <a:rPr lang="cs-CZ" sz="3200" b="1" dirty="0" smtClean="0"/>
              <a:t>Obsah webových stránek  </a:t>
            </a:r>
            <a:endParaRPr lang="cs-CZ" sz="3200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76" y="485056"/>
            <a:ext cx="1224136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délník 5"/>
          <p:cNvSpPr/>
          <p:nvPr/>
        </p:nvSpPr>
        <p:spPr>
          <a:xfrm>
            <a:off x="179512" y="2276872"/>
            <a:ext cx="66784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Zveřejnit </a:t>
            </a:r>
            <a:r>
              <a:rPr lang="cs-CZ" sz="2400" b="1" dirty="0" smtClean="0"/>
              <a:t>informace </a:t>
            </a:r>
            <a:r>
              <a:rPr lang="cs-CZ" sz="2400" dirty="0" smtClean="0"/>
              <a:t>o projektu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Informovat o </a:t>
            </a:r>
            <a:r>
              <a:rPr lang="cs-CZ" sz="2400" b="1" dirty="0" smtClean="0"/>
              <a:t>postupu projektu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Informovat o spolupráci s </a:t>
            </a:r>
            <a:r>
              <a:rPr lang="cs-CZ" sz="2400" b="1" dirty="0" smtClean="0"/>
              <a:t>partnerem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Umístit odkazy na </a:t>
            </a:r>
            <a:r>
              <a:rPr lang="cs-CZ" sz="2400" b="1" dirty="0" smtClean="0"/>
              <a:t>články</a:t>
            </a:r>
            <a:r>
              <a:rPr lang="cs-CZ" sz="2400" dirty="0" smtClean="0"/>
              <a:t> o projektu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Umístění </a:t>
            </a:r>
            <a:r>
              <a:rPr lang="cs-CZ" sz="2400" b="1" dirty="0" smtClean="0"/>
              <a:t>loga </a:t>
            </a:r>
            <a:r>
              <a:rPr lang="cs-CZ" sz="2400" dirty="0" smtClean="0"/>
              <a:t>programu a informace </a:t>
            </a:r>
            <a:r>
              <a:rPr lang="cs-CZ" sz="2400" b="1" dirty="0" smtClean="0"/>
              <a:t>financování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43309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pic>
        <p:nvPicPr>
          <p:cNvPr id="4" name="Obrázek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76" y="485056"/>
            <a:ext cx="1224136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délník 5"/>
          <p:cNvSpPr/>
          <p:nvPr/>
        </p:nvSpPr>
        <p:spPr>
          <a:xfrm>
            <a:off x="179512" y="548680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3200" b="1" dirty="0" smtClean="0"/>
              <a:t>PUBLICITA projektu</a:t>
            </a:r>
          </a:p>
          <a:p>
            <a:r>
              <a:rPr lang="cs-CZ" sz="3200" b="1" dirty="0" smtClean="0"/>
              <a:t>Samolepky </a:t>
            </a:r>
            <a:endParaRPr lang="cs-CZ" sz="3200" dirty="0"/>
          </a:p>
        </p:txBody>
      </p:sp>
      <p:sp>
        <p:nvSpPr>
          <p:cNvPr id="7" name="Obdélník 6"/>
          <p:cNvSpPr/>
          <p:nvPr/>
        </p:nvSpPr>
        <p:spPr>
          <a:xfrm>
            <a:off x="179512" y="2413338"/>
            <a:ext cx="66784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1" u="sng" dirty="0" smtClean="0"/>
              <a:t>Použití samolepek v projektu</a:t>
            </a:r>
          </a:p>
          <a:p>
            <a:pPr marL="457200" indent="-457200">
              <a:buFontTx/>
              <a:buChar char="-"/>
            </a:pPr>
            <a:r>
              <a:rPr lang="cs-CZ" sz="2400" dirty="0" smtClean="0"/>
              <a:t>Případě nákupu vybavení, jehož pořízení je financováno z projektu</a:t>
            </a:r>
          </a:p>
          <a:p>
            <a:pPr marL="457200" indent="-457200">
              <a:buFontTx/>
              <a:buChar char="-"/>
            </a:pPr>
            <a:r>
              <a:rPr lang="cs-CZ" sz="2400" dirty="0" smtClean="0"/>
              <a:t>Nutno </a:t>
            </a:r>
            <a:r>
              <a:rPr lang="cs-CZ" sz="2400" b="1" dirty="0" smtClean="0"/>
              <a:t>označit každý exemplář </a:t>
            </a:r>
            <a:r>
              <a:rPr lang="cs-CZ" sz="2400" dirty="0" smtClean="0"/>
              <a:t>tohoto vybavení příslušnou samolepkou</a:t>
            </a:r>
          </a:p>
          <a:p>
            <a:pPr marL="457200" indent="-457200">
              <a:buFontTx/>
              <a:buChar char="-"/>
            </a:pPr>
            <a:r>
              <a:rPr lang="cs-CZ" sz="2400" dirty="0" smtClean="0"/>
              <a:t>Umístění na </a:t>
            </a:r>
            <a:r>
              <a:rPr lang="cs-CZ" sz="2400" b="1" dirty="0" smtClean="0"/>
              <a:t>viditelném místě</a:t>
            </a:r>
            <a:r>
              <a:rPr lang="cs-CZ" sz="2400" dirty="0" smtClean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1" u="sng" dirty="0"/>
              <a:t>Text</a:t>
            </a:r>
          </a:p>
          <a:p>
            <a:pPr marL="457200" indent="-457200">
              <a:buFontTx/>
              <a:buChar char="-"/>
            </a:pPr>
            <a:r>
              <a:rPr lang="cs-CZ" sz="2400" dirty="0"/>
              <a:t>Podpořeno grantem z Islandu, Lichtenštejnska a Norska.</a:t>
            </a:r>
          </a:p>
          <a:p>
            <a:pPr marL="457200" indent="-457200">
              <a:buFontTx/>
              <a:buChar char="-"/>
            </a:pPr>
            <a:r>
              <a:rPr lang="cs-CZ" sz="2400" dirty="0" err="1"/>
              <a:t>Supported</a:t>
            </a:r>
            <a:r>
              <a:rPr lang="cs-CZ" sz="2400" dirty="0"/>
              <a:t> by grant </a:t>
            </a:r>
            <a:r>
              <a:rPr lang="cs-CZ" sz="2400" dirty="0" err="1"/>
              <a:t>from</a:t>
            </a:r>
            <a:r>
              <a:rPr lang="cs-CZ" sz="2400" dirty="0"/>
              <a:t> </a:t>
            </a:r>
            <a:r>
              <a:rPr lang="cs-CZ" sz="2400" dirty="0" err="1"/>
              <a:t>Iceland</a:t>
            </a:r>
            <a:r>
              <a:rPr lang="cs-CZ" sz="2400" dirty="0"/>
              <a:t>, Liechtenstein and </a:t>
            </a:r>
            <a:r>
              <a:rPr lang="cs-CZ" sz="2400" dirty="0" err="1"/>
              <a:t>Norway</a:t>
            </a:r>
            <a:r>
              <a:rPr lang="cs-CZ" sz="24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Konzultace: </a:t>
            </a:r>
            <a:r>
              <a:rPr lang="cs-CZ" sz="2400" dirty="0">
                <a:hlinkClick r:id="rId4"/>
              </a:rPr>
              <a:t>norsko@mpsv.cz</a:t>
            </a:r>
            <a:endParaRPr lang="cs-CZ" sz="2400" dirty="0"/>
          </a:p>
          <a:p>
            <a:pPr marL="457200" indent="-457200">
              <a:buFontTx/>
              <a:buChar char="-"/>
            </a:pP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83218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pic>
        <p:nvPicPr>
          <p:cNvPr id="4" name="Obrázek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76" y="485056"/>
            <a:ext cx="1224136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délník 5"/>
          <p:cNvSpPr/>
          <p:nvPr/>
        </p:nvSpPr>
        <p:spPr>
          <a:xfrm>
            <a:off x="179512" y="499287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3200" b="1" dirty="0" smtClean="0"/>
              <a:t>Publicita projektu</a:t>
            </a:r>
          </a:p>
          <a:p>
            <a:r>
              <a:rPr lang="cs-CZ" sz="3200" b="1" dirty="0" smtClean="0"/>
              <a:t>Použití loga</a:t>
            </a:r>
            <a:endParaRPr lang="cs-CZ" sz="3200" b="1" dirty="0"/>
          </a:p>
        </p:txBody>
      </p:sp>
      <p:sp>
        <p:nvSpPr>
          <p:cNvPr id="7" name="Obdélník 6"/>
          <p:cNvSpPr/>
          <p:nvPr/>
        </p:nvSpPr>
        <p:spPr>
          <a:xfrm>
            <a:off x="175859" y="2032421"/>
            <a:ext cx="66784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Dokumenty k propagaci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Materiály k pořádaným akcím</a:t>
            </a:r>
          </a:p>
          <a:p>
            <a:r>
              <a:rPr lang="cs-CZ" sz="2400" dirty="0" smtClean="0"/>
              <a:t>Musí být označeny logem programu EHP, doplněny textem:</a:t>
            </a:r>
          </a:p>
          <a:p>
            <a:r>
              <a:rPr lang="cs-CZ" sz="2400" b="1" dirty="0" smtClean="0"/>
              <a:t>Podpořeno </a:t>
            </a:r>
            <a:r>
              <a:rPr lang="cs-CZ" sz="2400" b="1" dirty="0"/>
              <a:t>grantem z Islandu, Lichtenštejnska a Norska.</a:t>
            </a:r>
          </a:p>
          <a:p>
            <a:r>
              <a:rPr lang="cs-CZ" sz="2400" b="1" dirty="0" err="1"/>
              <a:t>Supported</a:t>
            </a:r>
            <a:r>
              <a:rPr lang="cs-CZ" sz="2400" b="1" dirty="0"/>
              <a:t> by grant </a:t>
            </a:r>
            <a:r>
              <a:rPr lang="cs-CZ" sz="2400" b="1" dirty="0" err="1"/>
              <a:t>from</a:t>
            </a:r>
            <a:r>
              <a:rPr lang="cs-CZ" sz="2400" b="1" dirty="0"/>
              <a:t> </a:t>
            </a:r>
            <a:r>
              <a:rPr lang="cs-CZ" sz="2400" b="1" dirty="0" err="1"/>
              <a:t>Iceland</a:t>
            </a:r>
            <a:r>
              <a:rPr lang="cs-CZ" sz="2400" b="1" dirty="0"/>
              <a:t>, Liechtenstein and </a:t>
            </a:r>
            <a:r>
              <a:rPr lang="cs-CZ" sz="2400" b="1" dirty="0" err="1"/>
              <a:t>Norway</a:t>
            </a:r>
            <a:r>
              <a:rPr lang="cs-CZ" sz="2400" b="1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Velikost loga přizpůsobit velikosti dokumentu/materiálu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Barvy: </a:t>
            </a:r>
            <a:endParaRPr lang="cs-CZ" sz="2400" dirty="0"/>
          </a:p>
        </p:txBody>
      </p:sp>
      <p:pic>
        <p:nvPicPr>
          <p:cNvPr id="8194" name="obrázek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571" y="6004364"/>
            <a:ext cx="4153241" cy="853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386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pic>
        <p:nvPicPr>
          <p:cNvPr id="4" name="Obrázek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76" y="485056"/>
            <a:ext cx="1224136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39" y="2348880"/>
            <a:ext cx="66198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179512" y="764704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3200" b="1" dirty="0" smtClean="0"/>
              <a:t>PUBLICITA projektu</a:t>
            </a:r>
          </a:p>
          <a:p>
            <a:r>
              <a:rPr lang="cs-CZ" sz="3200" b="1" dirty="0" smtClean="0"/>
              <a:t>Barevná škála</a:t>
            </a:r>
          </a:p>
        </p:txBody>
      </p:sp>
      <p:sp>
        <p:nvSpPr>
          <p:cNvPr id="6" name="Obdélník 5"/>
          <p:cNvSpPr/>
          <p:nvPr/>
        </p:nvSpPr>
        <p:spPr>
          <a:xfrm>
            <a:off x="352506" y="3068960"/>
            <a:ext cx="55876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1" dirty="0" smtClean="0"/>
              <a:t>Doporučená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1" dirty="0" smtClean="0"/>
              <a:t>Využití</a:t>
            </a:r>
            <a:r>
              <a:rPr lang="cs-CZ" sz="2400" dirty="0" smtClean="0"/>
              <a:t> – </a:t>
            </a:r>
            <a:r>
              <a:rPr lang="cs-CZ" sz="2400" dirty="0" err="1" smtClean="0"/>
              <a:t>bilboardy</a:t>
            </a:r>
            <a:r>
              <a:rPr lang="cs-CZ" sz="2400" dirty="0" smtClean="0"/>
              <a:t>, plakáty, letáky, materiály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1" dirty="0" smtClean="0"/>
              <a:t>Znázornění</a:t>
            </a:r>
            <a:r>
              <a:rPr lang="cs-CZ" sz="2400" dirty="0" smtClean="0"/>
              <a:t> – barva písma v záhlaví, barva pozadí, dělící linka apod.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1634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3" name="Obrázek 2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pic>
        <p:nvPicPr>
          <p:cNvPr id="4" name="Obrázek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76" y="485056"/>
            <a:ext cx="1224136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délník 5"/>
          <p:cNvSpPr/>
          <p:nvPr/>
        </p:nvSpPr>
        <p:spPr>
          <a:xfrm>
            <a:off x="179512" y="499287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3200" b="1" dirty="0" smtClean="0"/>
              <a:t>PUBLICITA</a:t>
            </a:r>
          </a:p>
          <a:p>
            <a:r>
              <a:rPr lang="cs-CZ" sz="3200" b="1" dirty="0" smtClean="0"/>
              <a:t>Právo na dětství </a:t>
            </a:r>
            <a:endParaRPr lang="cs-CZ" sz="3200" b="1" dirty="0"/>
          </a:p>
        </p:txBody>
      </p:sp>
      <p:sp>
        <p:nvSpPr>
          <p:cNvPr id="7" name="Obdélník 6"/>
          <p:cNvSpPr/>
          <p:nvPr/>
        </p:nvSpPr>
        <p:spPr>
          <a:xfrm>
            <a:off x="175859" y="2032421"/>
            <a:ext cx="66784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hlinkClick r:id="rId4"/>
              </a:rPr>
              <a:t>http://www.pravonadetstvi.cz/projekty/aktualni-projekty/program-cz04-ohrozene-deti-a-mladez/male-grantove-schema</a:t>
            </a:r>
            <a:r>
              <a:rPr lang="cs-CZ" sz="2400" dirty="0" smtClean="0">
                <a:hlinkClick r:id="rId4"/>
              </a:rPr>
              <a:t>/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Podpořené projekty</a:t>
            </a:r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Doplňková výzva </a:t>
            </a:r>
            <a:endParaRPr lang="cs-CZ" sz="2400" dirty="0"/>
          </a:p>
          <a:p>
            <a:endParaRPr lang="cs-CZ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355212"/>
            <a:ext cx="4753397" cy="3243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933056"/>
            <a:ext cx="2771800" cy="1311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284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277</Words>
  <Application>Microsoft Office PowerPoint</Application>
  <PresentationFormat>Předvádění na obrazovce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Představení partnera a zprostředkovatele programu</dc:title>
  <dc:creator>vaclav ksana</dc:creator>
  <cp:lastModifiedBy>Safarik</cp:lastModifiedBy>
  <cp:revision>53</cp:revision>
  <dcterms:created xsi:type="dcterms:W3CDTF">2015-04-02T21:57:08Z</dcterms:created>
  <dcterms:modified xsi:type="dcterms:W3CDTF">2016-04-07T18:02:08Z</dcterms:modified>
</cp:coreProperties>
</file>