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63" r:id="rId5"/>
    <p:sldId id="261" r:id="rId6"/>
    <p:sldId id="262" r:id="rId7"/>
    <p:sldId id="258" r:id="rId8"/>
    <p:sldId id="265" r:id="rId9"/>
    <p:sldId id="269" r:id="rId10"/>
    <p:sldId id="260" r:id="rId11"/>
    <p:sldId id="266" r:id="rId12"/>
    <p:sldId id="272" r:id="rId13"/>
    <p:sldId id="267" r:id="rId14"/>
    <p:sldId id="270" r:id="rId15"/>
    <p:sldId id="271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94660"/>
  </p:normalViewPr>
  <p:slideViewPr>
    <p:cSldViewPr>
      <p:cViewPr varScale="1">
        <p:scale>
          <a:sx n="68" d="100"/>
          <a:sy n="68" d="100"/>
        </p:scale>
        <p:origin x="100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app=desktop&amp;v=ogHM01a-z8s&amp;t=5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app=desktop&amp;v=ogHM01a-z8s&amp;t=5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B43CF-40B0-419B-96C4-FAD63827E6F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64CB13B-8055-44F6-8C2C-F5FBD84C08CB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sz="2400" dirty="0">
              <a:hlinkClick xmlns:r="http://schemas.openxmlformats.org/officeDocument/2006/relationships" r:id="rId1"/>
            </a:rPr>
            <a:t>Amalthea</a:t>
          </a:r>
          <a:r>
            <a:rPr lang="cs-CZ" sz="1900" dirty="0"/>
            <a:t> </a:t>
          </a:r>
          <a:endParaRPr lang="en-US" sz="1900" dirty="0"/>
        </a:p>
      </dgm:t>
    </dgm:pt>
    <dgm:pt modelId="{37B06E64-1858-4E38-BC42-88ED6BC11D4E}" type="parTrans" cxnId="{F772D25D-2603-4DC0-986D-BE2E6F3FF2C1}">
      <dgm:prSet/>
      <dgm:spPr/>
      <dgm:t>
        <a:bodyPr/>
        <a:lstStyle/>
        <a:p>
          <a:endParaRPr lang="en-US"/>
        </a:p>
      </dgm:t>
    </dgm:pt>
    <dgm:pt modelId="{22DE4186-EF07-4841-B7C7-1520320A57D4}" type="sibTrans" cxnId="{F772D25D-2603-4DC0-986D-BE2E6F3FF2C1}">
      <dgm:prSet/>
      <dgm:spPr/>
      <dgm:t>
        <a:bodyPr/>
        <a:lstStyle/>
        <a:p>
          <a:endParaRPr lang="en-US"/>
        </a:p>
      </dgm:t>
    </dgm:pt>
    <dgm:pt modelId="{C1865514-C16B-4077-A5ED-8FB8BD93AFAD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cs-CZ" b="1" dirty="0">
              <a:solidFill>
                <a:schemeClr val="accent5">
                  <a:lumMod val="75000"/>
                </a:schemeClr>
              </a:solidFill>
            </a:rPr>
            <a:t>„Každý má právo si vybrat školu a dokázat jí vystudovat. Hledejte řešení i když máme postižení.“</a:t>
          </a:r>
          <a:endParaRPr lang="en-US" dirty="0">
            <a:solidFill>
              <a:schemeClr val="accent5">
                <a:lumMod val="75000"/>
              </a:schemeClr>
            </a:solidFill>
          </a:endParaRPr>
        </a:p>
      </dgm:t>
    </dgm:pt>
    <dgm:pt modelId="{8D167C62-E70F-4B74-B68F-BDF1DF49E144}" type="parTrans" cxnId="{13892704-6434-43B7-B878-97CCAC10CA02}">
      <dgm:prSet/>
      <dgm:spPr/>
      <dgm:t>
        <a:bodyPr/>
        <a:lstStyle/>
        <a:p>
          <a:endParaRPr lang="en-US"/>
        </a:p>
      </dgm:t>
    </dgm:pt>
    <dgm:pt modelId="{E72A14F8-BF0A-4906-A0D0-B9B84DE9CB2A}" type="sibTrans" cxnId="{13892704-6434-43B7-B878-97CCAC10CA02}">
      <dgm:prSet/>
      <dgm:spPr/>
      <dgm:t>
        <a:bodyPr/>
        <a:lstStyle/>
        <a:p>
          <a:endParaRPr lang="en-US"/>
        </a:p>
      </dgm:t>
    </dgm:pt>
    <dgm:pt modelId="{D9F734CA-B68E-4523-9E41-F78FCA21AE7C}">
      <dgm:prSet/>
      <dgm:spPr/>
      <dgm:t>
        <a:bodyPr/>
        <a:lstStyle/>
        <a:p>
          <a:pPr algn="ctr"/>
          <a:r>
            <a:rPr lang="cs-CZ" b="1" dirty="0"/>
            <a:t>„Nevím, jestli máme schránku stížností ve škole, ale líbilo se mi řešit věci, které mě trápí i jinak než se spolužáky.“</a:t>
          </a:r>
          <a:endParaRPr lang="en-US" dirty="0"/>
        </a:p>
      </dgm:t>
    </dgm:pt>
    <dgm:pt modelId="{4AFAE73C-8D9A-438A-BE55-4164A895C83F}" type="parTrans" cxnId="{8AA14FCE-B390-4532-8AA8-882B0E66C9C6}">
      <dgm:prSet/>
      <dgm:spPr/>
      <dgm:t>
        <a:bodyPr/>
        <a:lstStyle/>
        <a:p>
          <a:endParaRPr lang="en-US"/>
        </a:p>
      </dgm:t>
    </dgm:pt>
    <dgm:pt modelId="{2384DE6E-873B-44E5-8FB3-6C51E950BC69}" type="sibTrans" cxnId="{8AA14FCE-B390-4532-8AA8-882B0E66C9C6}">
      <dgm:prSet/>
      <dgm:spPr/>
      <dgm:t>
        <a:bodyPr/>
        <a:lstStyle/>
        <a:p>
          <a:endParaRPr lang="en-US"/>
        </a:p>
      </dgm:t>
    </dgm:pt>
    <dgm:pt modelId="{BE4ECFAB-CD97-417D-81BC-9FBEC5638C2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bg2">
                  <a:lumMod val="25000"/>
                </a:schemeClr>
              </a:solidFill>
            </a:rPr>
            <a:t>“Potřebujeme, abyste se u problémů ptali na náš názor. Pouze u skutečného zájmu se můžeme otevřít a říct vám, co nás trápí. ”</a:t>
          </a:r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19C8A084-08D4-480F-B199-ED76AB610889}" type="parTrans" cxnId="{72EE678A-3D25-414D-9198-5DE682F44752}">
      <dgm:prSet/>
      <dgm:spPr/>
      <dgm:t>
        <a:bodyPr/>
        <a:lstStyle/>
        <a:p>
          <a:endParaRPr lang="en-US"/>
        </a:p>
      </dgm:t>
    </dgm:pt>
    <dgm:pt modelId="{3D3C007C-DF52-49CA-AE02-AB8CBC007C35}" type="sibTrans" cxnId="{72EE678A-3D25-414D-9198-5DE682F44752}">
      <dgm:prSet/>
      <dgm:spPr/>
      <dgm:t>
        <a:bodyPr/>
        <a:lstStyle/>
        <a:p>
          <a:endParaRPr lang="en-US"/>
        </a:p>
      </dgm:t>
    </dgm:pt>
    <dgm:pt modelId="{4A060AC2-01C2-4600-AD74-1E34ACD7413D}" type="pres">
      <dgm:prSet presAssocID="{3AFB43CF-40B0-419B-96C4-FAD63827E6F5}" presName="linear" presStyleCnt="0">
        <dgm:presLayoutVars>
          <dgm:animLvl val="lvl"/>
          <dgm:resizeHandles val="exact"/>
        </dgm:presLayoutVars>
      </dgm:prSet>
      <dgm:spPr/>
    </dgm:pt>
    <dgm:pt modelId="{801AE84D-1F22-43C3-88DD-1A35337190B5}" type="pres">
      <dgm:prSet presAssocID="{764CB13B-8055-44F6-8C2C-F5FBD84C08CB}" presName="parentText" presStyleLbl="node1" presStyleIdx="0" presStyleCnt="4" custLinFactNeighborY="-74391">
        <dgm:presLayoutVars>
          <dgm:chMax val="0"/>
          <dgm:bulletEnabled val="1"/>
        </dgm:presLayoutVars>
      </dgm:prSet>
      <dgm:spPr/>
    </dgm:pt>
    <dgm:pt modelId="{336234E3-8B46-4E88-889F-F764618236AD}" type="pres">
      <dgm:prSet presAssocID="{22DE4186-EF07-4841-B7C7-1520320A57D4}" presName="spacer" presStyleCnt="0"/>
      <dgm:spPr/>
    </dgm:pt>
    <dgm:pt modelId="{BB57064C-9C03-4531-A13C-717AB998FDB8}" type="pres">
      <dgm:prSet presAssocID="{C1865514-C16B-4077-A5ED-8FB8BD93AF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AF57EAD-52B4-4E27-A548-9AB3EDBDF1FF}" type="pres">
      <dgm:prSet presAssocID="{E72A14F8-BF0A-4906-A0D0-B9B84DE9CB2A}" presName="spacer" presStyleCnt="0"/>
      <dgm:spPr/>
    </dgm:pt>
    <dgm:pt modelId="{F52E8AD0-C59A-4FD6-8DAF-9B0E1F9F8367}" type="pres">
      <dgm:prSet presAssocID="{D9F734CA-B68E-4523-9E41-F78FCA21AE7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D314E9-60A5-4BE3-A75D-74EE99AA2CF1}" type="pres">
      <dgm:prSet presAssocID="{2384DE6E-873B-44E5-8FB3-6C51E950BC69}" presName="spacer" presStyleCnt="0"/>
      <dgm:spPr/>
    </dgm:pt>
    <dgm:pt modelId="{60DE3451-8678-4690-9772-D68C92E60052}" type="pres">
      <dgm:prSet presAssocID="{BE4ECFAB-CD97-417D-81BC-9FBEC5638C2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3892704-6434-43B7-B878-97CCAC10CA02}" srcId="{3AFB43CF-40B0-419B-96C4-FAD63827E6F5}" destId="{C1865514-C16B-4077-A5ED-8FB8BD93AFAD}" srcOrd="1" destOrd="0" parTransId="{8D167C62-E70F-4B74-B68F-BDF1DF49E144}" sibTransId="{E72A14F8-BF0A-4906-A0D0-B9B84DE9CB2A}"/>
    <dgm:cxn modelId="{916AD715-D883-4AE4-B200-29CCDE140C11}" type="presOf" srcId="{BE4ECFAB-CD97-417D-81BC-9FBEC5638C2B}" destId="{60DE3451-8678-4690-9772-D68C92E60052}" srcOrd="0" destOrd="0" presId="urn:microsoft.com/office/officeart/2005/8/layout/vList2"/>
    <dgm:cxn modelId="{F772D25D-2603-4DC0-986D-BE2E6F3FF2C1}" srcId="{3AFB43CF-40B0-419B-96C4-FAD63827E6F5}" destId="{764CB13B-8055-44F6-8C2C-F5FBD84C08CB}" srcOrd="0" destOrd="0" parTransId="{37B06E64-1858-4E38-BC42-88ED6BC11D4E}" sibTransId="{22DE4186-EF07-4841-B7C7-1520320A57D4}"/>
    <dgm:cxn modelId="{D79CAE6B-2711-434B-8D2A-09FBF314C8CD}" type="presOf" srcId="{C1865514-C16B-4077-A5ED-8FB8BD93AFAD}" destId="{BB57064C-9C03-4531-A13C-717AB998FDB8}" srcOrd="0" destOrd="0" presId="urn:microsoft.com/office/officeart/2005/8/layout/vList2"/>
    <dgm:cxn modelId="{72EE678A-3D25-414D-9198-5DE682F44752}" srcId="{3AFB43CF-40B0-419B-96C4-FAD63827E6F5}" destId="{BE4ECFAB-CD97-417D-81BC-9FBEC5638C2B}" srcOrd="3" destOrd="0" parTransId="{19C8A084-08D4-480F-B199-ED76AB610889}" sibTransId="{3D3C007C-DF52-49CA-AE02-AB8CBC007C35}"/>
    <dgm:cxn modelId="{6F25DAA8-D6D5-45A6-B6E4-48923DFE4C50}" type="presOf" srcId="{3AFB43CF-40B0-419B-96C4-FAD63827E6F5}" destId="{4A060AC2-01C2-4600-AD74-1E34ACD7413D}" srcOrd="0" destOrd="0" presId="urn:microsoft.com/office/officeart/2005/8/layout/vList2"/>
    <dgm:cxn modelId="{E56A11C1-927C-4E5D-BE47-176BB04CB2FD}" type="presOf" srcId="{764CB13B-8055-44F6-8C2C-F5FBD84C08CB}" destId="{801AE84D-1F22-43C3-88DD-1A35337190B5}" srcOrd="0" destOrd="0" presId="urn:microsoft.com/office/officeart/2005/8/layout/vList2"/>
    <dgm:cxn modelId="{8AA14FCE-B390-4532-8AA8-882B0E66C9C6}" srcId="{3AFB43CF-40B0-419B-96C4-FAD63827E6F5}" destId="{D9F734CA-B68E-4523-9E41-F78FCA21AE7C}" srcOrd="2" destOrd="0" parTransId="{4AFAE73C-8D9A-438A-BE55-4164A895C83F}" sibTransId="{2384DE6E-873B-44E5-8FB3-6C51E950BC69}"/>
    <dgm:cxn modelId="{BDFE81F2-0F5A-48DA-9850-830D31A8A295}" type="presOf" srcId="{D9F734CA-B68E-4523-9E41-F78FCA21AE7C}" destId="{F52E8AD0-C59A-4FD6-8DAF-9B0E1F9F8367}" srcOrd="0" destOrd="0" presId="urn:microsoft.com/office/officeart/2005/8/layout/vList2"/>
    <dgm:cxn modelId="{24B0833B-CECC-4EFD-8EC7-4346A7CFF392}" type="presParOf" srcId="{4A060AC2-01C2-4600-AD74-1E34ACD7413D}" destId="{801AE84D-1F22-43C3-88DD-1A35337190B5}" srcOrd="0" destOrd="0" presId="urn:microsoft.com/office/officeart/2005/8/layout/vList2"/>
    <dgm:cxn modelId="{DFB36044-EBB5-4902-9CDF-9A22314B1848}" type="presParOf" srcId="{4A060AC2-01C2-4600-AD74-1E34ACD7413D}" destId="{336234E3-8B46-4E88-889F-F764618236AD}" srcOrd="1" destOrd="0" presId="urn:microsoft.com/office/officeart/2005/8/layout/vList2"/>
    <dgm:cxn modelId="{AB171735-EED6-48F2-A7C2-ADCAA82BB7A5}" type="presParOf" srcId="{4A060AC2-01C2-4600-AD74-1E34ACD7413D}" destId="{BB57064C-9C03-4531-A13C-717AB998FDB8}" srcOrd="2" destOrd="0" presId="urn:microsoft.com/office/officeart/2005/8/layout/vList2"/>
    <dgm:cxn modelId="{5F1CBB37-D036-48E8-B068-37990F232821}" type="presParOf" srcId="{4A060AC2-01C2-4600-AD74-1E34ACD7413D}" destId="{6AF57EAD-52B4-4E27-A548-9AB3EDBDF1FF}" srcOrd="3" destOrd="0" presId="urn:microsoft.com/office/officeart/2005/8/layout/vList2"/>
    <dgm:cxn modelId="{8A26A751-BDB4-45B5-8B54-5BAD7561FD46}" type="presParOf" srcId="{4A060AC2-01C2-4600-AD74-1E34ACD7413D}" destId="{F52E8AD0-C59A-4FD6-8DAF-9B0E1F9F8367}" srcOrd="4" destOrd="0" presId="urn:microsoft.com/office/officeart/2005/8/layout/vList2"/>
    <dgm:cxn modelId="{E263C665-0A24-40A9-91E2-39C90A29B320}" type="presParOf" srcId="{4A060AC2-01C2-4600-AD74-1E34ACD7413D}" destId="{17D314E9-60A5-4BE3-A75D-74EE99AA2CF1}" srcOrd="5" destOrd="0" presId="urn:microsoft.com/office/officeart/2005/8/layout/vList2"/>
    <dgm:cxn modelId="{2BED05B2-37F0-4BD4-908C-57A0CCA88F9B}" type="presParOf" srcId="{4A060AC2-01C2-4600-AD74-1E34ACD7413D}" destId="{60DE3451-8678-4690-9772-D68C92E6005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AE84D-1F22-43C3-88DD-1A35337190B5}">
      <dsp:nvSpPr>
        <dsp:cNvPr id="0" name=""/>
        <dsp:cNvSpPr/>
      </dsp:nvSpPr>
      <dsp:spPr>
        <a:xfrm>
          <a:off x="0" y="0"/>
          <a:ext cx="5400600" cy="1496439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hlinkClick xmlns:r="http://schemas.openxmlformats.org/officeDocument/2006/relationships" r:id="rId1"/>
            </a:rPr>
            <a:t>Amalthea</a:t>
          </a:r>
          <a:r>
            <a:rPr lang="cs-CZ" sz="1900" kern="1200" dirty="0"/>
            <a:t> </a:t>
          </a:r>
          <a:endParaRPr lang="en-US" sz="1900" kern="1200" dirty="0"/>
        </a:p>
      </dsp:txBody>
      <dsp:txXfrm>
        <a:off x="73050" y="73050"/>
        <a:ext cx="5254500" cy="1350339"/>
      </dsp:txXfrm>
    </dsp:sp>
    <dsp:sp modelId="{BB57064C-9C03-4531-A13C-717AB998FDB8}">
      <dsp:nvSpPr>
        <dsp:cNvPr id="0" name=""/>
        <dsp:cNvSpPr/>
      </dsp:nvSpPr>
      <dsp:spPr>
        <a:xfrm>
          <a:off x="0" y="1568224"/>
          <a:ext cx="5400600" cy="1496439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accent5">
                  <a:lumMod val="75000"/>
                </a:schemeClr>
              </a:solidFill>
            </a:rPr>
            <a:t>„Každý má právo si vybrat školu a dokázat jí vystudovat. Hledejte řešení i když máme postižení.“</a:t>
          </a:r>
          <a:endParaRPr lang="en-US" sz="22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73050" y="1641274"/>
        <a:ext cx="5254500" cy="1350339"/>
      </dsp:txXfrm>
    </dsp:sp>
    <dsp:sp modelId="{F52E8AD0-C59A-4FD6-8DAF-9B0E1F9F8367}">
      <dsp:nvSpPr>
        <dsp:cNvPr id="0" name=""/>
        <dsp:cNvSpPr/>
      </dsp:nvSpPr>
      <dsp:spPr>
        <a:xfrm>
          <a:off x="0" y="3128023"/>
          <a:ext cx="5400600" cy="1496439"/>
        </a:xfrm>
        <a:prstGeom prst="roundRect">
          <a:avLst/>
        </a:prstGeom>
        <a:solidFill>
          <a:schemeClr val="accent2">
            <a:hueOff val="-7440079"/>
            <a:satOff val="3253"/>
            <a:lumOff val="1228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„Nevím, jestli máme schránku stížností ve škole, ale líbilo se mi řešit věci, které mě trápí i jinak než se spolužáky.“</a:t>
          </a:r>
          <a:endParaRPr lang="en-US" sz="2200" kern="1200" dirty="0"/>
        </a:p>
      </dsp:txBody>
      <dsp:txXfrm>
        <a:off x="73050" y="3201073"/>
        <a:ext cx="5254500" cy="1350339"/>
      </dsp:txXfrm>
    </dsp:sp>
    <dsp:sp modelId="{60DE3451-8678-4690-9772-D68C92E60052}">
      <dsp:nvSpPr>
        <dsp:cNvPr id="0" name=""/>
        <dsp:cNvSpPr/>
      </dsp:nvSpPr>
      <dsp:spPr>
        <a:xfrm>
          <a:off x="0" y="4687822"/>
          <a:ext cx="5400600" cy="149643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>
              <a:solidFill>
                <a:schemeClr val="bg2">
                  <a:lumMod val="25000"/>
                </a:schemeClr>
              </a:solidFill>
            </a:rPr>
            <a:t>“Potřebujeme, abyste se u problémů ptali na náš názor. Pouze u skutečného zájmu se můžeme otevřít a říct vám, co nás trápí. ”</a:t>
          </a:r>
          <a:endParaRPr lang="en-US" sz="2200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73050" y="4760872"/>
        <a:ext cx="5254500" cy="1350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016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55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648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62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73817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191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437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47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07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0978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265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77F9B65-D66F-4F01-A1F2-D1AB5072357E}" type="datetimeFigureOut">
              <a:rPr lang="cs-CZ" smtClean="0"/>
              <a:t>30.03.2022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278A330-365D-49B1-B377-1AC7F8D160F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43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cP4 </a:t>
            </a:r>
            <a:r>
              <a:rPr lang="cs-CZ" dirty="0" err="1"/>
              <a:t>europe</a:t>
            </a:r>
            <a:br>
              <a:rPr lang="cs-CZ" dirty="0"/>
            </a:br>
            <a:r>
              <a:rPr lang="cs-CZ" sz="3200" dirty="0"/>
              <a:t>participace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2. Diskuzní setkání odborníků</a:t>
            </a:r>
          </a:p>
          <a:p>
            <a:r>
              <a:rPr lang="cs-CZ" dirty="0"/>
              <a:t>31. Března 2022</a:t>
            </a:r>
          </a:p>
        </p:txBody>
      </p:sp>
    </p:spTree>
    <p:extLst>
      <p:ext uri="{BB962C8B-B14F-4D97-AF65-F5344CB8AC3E}">
        <p14:creationId xmlns:p14="http://schemas.microsoft.com/office/powerpoint/2010/main" val="180212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352A53C-525C-45AF-B5F2-13A9CD8B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414" y="457200"/>
            <a:ext cx="2639066" cy="1196671"/>
          </a:xfrm>
        </p:spPr>
        <p:txBody>
          <a:bodyPr>
            <a:normAutofit/>
          </a:bodyPr>
          <a:lstStyle/>
          <a:p>
            <a:r>
              <a:rPr lang="cs-CZ" sz="2400" dirty="0"/>
              <a:t>4. Dětská </a:t>
            </a:r>
            <a:r>
              <a:rPr lang="cs-CZ" sz="2400" dirty="0" err="1"/>
              <a:t>fokusní</a:t>
            </a:r>
            <a:r>
              <a:rPr lang="cs-CZ" sz="2400" dirty="0"/>
              <a:t> skupina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9FCC4D-7025-416C-AB0E-5375E3494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017DABF4-CC96-4911-8BE9-43521D210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3414" y="1988840"/>
            <a:ext cx="2319086" cy="3916660"/>
          </a:xfrm>
        </p:spPr>
        <p:txBody>
          <a:bodyPr>
            <a:normAutofit/>
          </a:bodyPr>
          <a:lstStyle/>
          <a:p>
            <a:r>
              <a:rPr lang="cs-CZ" sz="2000" dirty="0"/>
              <a:t>Otevřená online skupina</a:t>
            </a:r>
          </a:p>
          <a:p>
            <a:r>
              <a:rPr lang="cs-CZ" sz="2000" dirty="0"/>
              <a:t>11 dětí z různého prostředí</a:t>
            </a:r>
          </a:p>
          <a:p>
            <a:r>
              <a:rPr lang="cs-CZ" sz="2000" dirty="0"/>
              <a:t>Hledání vhodného způsobu dosažitelnosti dětí (soc. sítě)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238279"/>
              </p:ext>
            </p:extLst>
          </p:nvPr>
        </p:nvGraphicFramePr>
        <p:xfrm>
          <a:off x="557186" y="198623"/>
          <a:ext cx="4544962" cy="6398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Acrobat Document" r:id="rId3" imgW="5667131" imgH="8019991" progId="Acrobat.Document.DC">
                  <p:embed/>
                </p:oleObj>
              </mc:Choice>
              <mc:Fallback>
                <p:oleObj name="Acrobat Document" r:id="rId3" imgW="5667131" imgH="801999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186" y="198623"/>
                        <a:ext cx="4544962" cy="6398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930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06818-B05F-4B01-9633-223CB7895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4489527" y="2863401"/>
            <a:ext cx="6985670" cy="1492132"/>
          </a:xfrm>
        </p:spPr>
        <p:txBody>
          <a:bodyPr>
            <a:normAutofit/>
          </a:bodyPr>
          <a:lstStyle/>
          <a:p>
            <a:r>
              <a:rPr lang="cs-CZ" sz="4000" dirty="0"/>
              <a:t>Plošný Dotazník pro malé děti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3B91F68-AFB1-423D-B8F5-A3D4828413B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6182053"/>
              </p:ext>
            </p:extLst>
          </p:nvPr>
        </p:nvGraphicFramePr>
        <p:xfrm>
          <a:off x="971550" y="117475"/>
          <a:ext cx="4752975" cy="672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Acrobat Document" r:id="rId3" imgW="5667219" imgH="8019658" progId="AcroExch.Document.DC">
                  <p:embed/>
                </p:oleObj>
              </mc:Choice>
              <mc:Fallback>
                <p:oleObj name="Acrobat Document" r:id="rId3" imgW="5667219" imgH="80196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550" y="117475"/>
                        <a:ext cx="4752975" cy="672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194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6">
            <a:extLst>
              <a:ext uri="{FF2B5EF4-FFF2-40B4-BE49-F238E27FC236}">
                <a16:creationId xmlns:a16="http://schemas.microsoft.com/office/drawing/2014/main" id="{928951D0-5BC3-4EC5-A012-BAC7740DC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667762" y="630936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CDAF9A-2FF0-43AE-B2BF-D9A1A2D12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9143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5946"/>
            <a:ext cx="9143999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221D9F-D6AB-4C20-9F31-86F60EC3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376" y="4292599"/>
            <a:ext cx="8011248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800" spc="800">
                <a:solidFill>
                  <a:schemeClr val="bg1"/>
                </a:solidFill>
              </a:rPr>
              <a:t>Dotazníky pro děti a dospívající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9DDAD9E-B320-45BF-B890-D350502D8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" y="630936"/>
            <a:ext cx="4537567" cy="2813291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CF5C8DA3-0B69-479C-8E34-03DD06C3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615709"/>
            <a:ext cx="4405038" cy="28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0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adpis 76">
            <a:extLst>
              <a:ext uri="{FF2B5EF4-FFF2-40B4-BE49-F238E27FC236}">
                <a16:creationId xmlns:a16="http://schemas.microsoft.com/office/drawing/2014/main" id="{978A41AE-0C74-40BF-82C4-92A11744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plány</a:t>
            </a:r>
          </a:p>
        </p:txBody>
      </p:sp>
      <p:sp>
        <p:nvSpPr>
          <p:cNvPr id="78" name="Zástupný obsah 77">
            <a:extLst>
              <a:ext uri="{FF2B5EF4-FFF2-40B4-BE49-F238E27FC236}">
                <a16:creationId xmlns:a16="http://schemas.microsoft.com/office/drawing/2014/main" id="{54AACB96-4E90-46E6-9787-A0A44F64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58" y="2286002"/>
            <a:ext cx="7633742" cy="3879302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Fokusní</a:t>
            </a:r>
            <a:r>
              <a:rPr lang="cs-CZ" dirty="0"/>
              <a:t> skupina s dětmi s postižením, s dětmi z ústavu a pěstounské péče</a:t>
            </a:r>
          </a:p>
          <a:p>
            <a:r>
              <a:rPr lang="cs-CZ" dirty="0"/>
              <a:t>Tvorba osvětových materiálů</a:t>
            </a:r>
          </a:p>
          <a:p>
            <a:r>
              <a:rPr lang="cs-CZ" dirty="0"/>
              <a:t>Mezinárodní konference </a:t>
            </a:r>
            <a:r>
              <a:rPr lang="cs-CZ" dirty="0" err="1"/>
              <a:t>Cork</a:t>
            </a:r>
            <a:endParaRPr lang="cs-CZ" dirty="0"/>
          </a:p>
          <a:p>
            <a:r>
              <a:rPr lang="cs-CZ" dirty="0"/>
              <a:t>Spolupráce na osvětovém balíčku RE, tvorbě celoevropské platformy participace</a:t>
            </a:r>
          </a:p>
          <a:p>
            <a:r>
              <a:rPr lang="cs-CZ" dirty="0"/>
              <a:t>Národní zpráva</a:t>
            </a:r>
          </a:p>
          <a:p>
            <a:r>
              <a:rPr lang="cs-CZ" dirty="0"/>
              <a:t>Konference v CR</a:t>
            </a:r>
          </a:p>
          <a:p>
            <a:r>
              <a:rPr lang="cs-CZ" dirty="0"/>
              <a:t>Navazující aktivity v rámci Národní strategie ochrany práv dětí a navazujícího systémového projektu, bude-li schválen</a:t>
            </a:r>
          </a:p>
        </p:txBody>
      </p:sp>
    </p:spTree>
    <p:extLst>
      <p:ext uri="{BB962C8B-B14F-4D97-AF65-F5344CB8AC3E}">
        <p14:creationId xmlns:p14="http://schemas.microsoft.com/office/powerpoint/2010/main" val="151879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1D2BF-1B83-4E3F-A7CD-616D6233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9" y="645106"/>
            <a:ext cx="2538247" cy="5421435"/>
          </a:xfrm>
        </p:spPr>
        <p:txBody>
          <a:bodyPr anchor="ctr">
            <a:normAutofit/>
          </a:bodyPr>
          <a:lstStyle/>
          <a:p>
            <a:r>
              <a:rPr lang="cs-CZ" sz="3500"/>
              <a:t>Jak to vidí děti?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E370ED1-B68B-682A-052C-3B5F4DC3F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998502"/>
              </p:ext>
            </p:extLst>
          </p:nvPr>
        </p:nvGraphicFramePr>
        <p:xfrm>
          <a:off x="3419872" y="404664"/>
          <a:ext cx="5400600" cy="61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354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FC7C3-6FAA-4CE5-A5F0-38BE5F685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795" y="382385"/>
            <a:ext cx="4751503" cy="1492132"/>
          </a:xfrm>
        </p:spPr>
        <p:txBody>
          <a:bodyPr>
            <a:normAutofit/>
          </a:bodyPr>
          <a:lstStyle/>
          <a:p>
            <a:r>
              <a:rPr lang="cs-CZ" dirty="0"/>
              <a:t>vzkazy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035EB-4B42-41F0-AE9E-3D51B03CF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904" y="1700808"/>
            <a:ext cx="5112567" cy="48245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cs-CZ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„</a:t>
            </a:r>
            <a:r>
              <a:rPr lang="cs-CZ" sz="1800" b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Ozvat se, není vždy lehké.“</a:t>
            </a:r>
            <a:r>
              <a:rPr lang="cs-CZ" sz="18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Děti si sice mohou říct svůj názor, ale nepotkává se to s nadšením učitelů.. </a:t>
            </a:r>
            <a:r>
              <a:rPr lang="cs-CZ" sz="14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„</a:t>
            </a:r>
            <a:r>
              <a:rPr lang="cs-CZ" sz="1400" b="1" i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Myslím si, že je to proto, že si umím říct svůj názor a tím se učitelka cítí ohrožená. Má pocit, že na ní útočím, i když to tak není.”</a:t>
            </a:r>
            <a:endParaRPr lang="cs-CZ" sz="14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b="1" i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„Tato diskuse s lektory je poprvé, kdy někdo, kromě mých rodičů, poslouchá, co si myslím. Nemělo by to být častější?“</a:t>
            </a:r>
            <a:endParaRPr lang="cs-CZ" sz="18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cs-CZ" sz="18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„J</a:t>
            </a:r>
            <a:r>
              <a:rPr lang="cs-CZ" sz="1800" b="1" i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á bych chtěla aby se nás učitelé víc ptali na hodinách na naše názory. Když třeba něco nemáme nebo neuděláme, tak aby nás prvně vyslechli, protože  my můžeme mít vážný důvod.”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18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cs-CZ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36B28-B81E-281E-38E6-D018E8FE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66" r="25064" b="-1"/>
          <a:stretch/>
        </p:blipFill>
        <p:spPr>
          <a:xfrm>
            <a:off x="516325" y="-9525"/>
            <a:ext cx="3097367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0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F9AD047-759A-433D-A9D2-7764F935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258" y="692697"/>
            <a:ext cx="7094190" cy="1440160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/>
              <a:t>Projektový tým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4000" dirty="0" err="1"/>
              <a:t>johana</a:t>
            </a:r>
            <a:br>
              <a:rPr lang="cs-CZ" sz="4000" dirty="0"/>
            </a:br>
            <a:r>
              <a:rPr lang="cs-CZ" sz="4000" dirty="0" err="1"/>
              <a:t>andrea</a:t>
            </a:r>
            <a:br>
              <a:rPr lang="cs-CZ" sz="4000" dirty="0"/>
            </a:br>
            <a:r>
              <a:rPr lang="cs-CZ" sz="4000" dirty="0"/>
              <a:t>zlatka</a:t>
            </a:r>
            <a:br>
              <a:rPr lang="cs-CZ" sz="4000" dirty="0"/>
            </a:br>
            <a:r>
              <a:rPr lang="cs-CZ" sz="4000" dirty="0" err="1"/>
              <a:t>lukas</a:t>
            </a:r>
            <a:br>
              <a:rPr lang="cs-CZ" sz="4000" dirty="0"/>
            </a:br>
            <a:r>
              <a:rPr lang="cs-CZ" sz="4000" dirty="0" err="1"/>
              <a:t>slavka</a:t>
            </a:r>
            <a:br>
              <a:rPr lang="cs-CZ" sz="4000" dirty="0"/>
            </a:br>
            <a:r>
              <a:rPr lang="cs-CZ" sz="4000" dirty="0" err="1"/>
              <a:t>petra</a:t>
            </a:r>
            <a:br>
              <a:rPr lang="cs-CZ" sz="4000" dirty="0"/>
            </a:br>
            <a:r>
              <a:rPr lang="cs-CZ" sz="4000" dirty="0" err="1"/>
              <a:t>jitka</a:t>
            </a:r>
            <a:br>
              <a:rPr lang="cs-CZ" sz="4000" dirty="0"/>
            </a:br>
            <a:r>
              <a:rPr lang="cs-CZ" sz="4000" dirty="0" err="1"/>
              <a:t>kristýna</a:t>
            </a:r>
            <a:br>
              <a:rPr lang="cs-CZ" sz="4000" dirty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49462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   ÚVODNÍ SEMINÁŘ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970" y="1268759"/>
            <a:ext cx="7241438" cy="54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35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850106"/>
          </a:xfrm>
        </p:spPr>
        <p:txBody>
          <a:bodyPr>
            <a:normAutofit/>
          </a:bodyPr>
          <a:lstStyle/>
          <a:p>
            <a:pPr algn="ctr"/>
            <a:endParaRPr lang="cs-CZ" sz="3600" dirty="0"/>
          </a:p>
        </p:txBody>
      </p:sp>
      <p:pic>
        <p:nvPicPr>
          <p:cNvPr id="4" name="Picture 2" descr="C:\Users\LenovoX230\Desktop\IMG_20211111_2214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807770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6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C4B78-2BF5-4DF6-B0E1-EE39D4A09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Dětská </a:t>
            </a:r>
            <a:r>
              <a:rPr lang="cs-CZ" dirty="0" err="1"/>
              <a:t>fokusní</a:t>
            </a:r>
            <a:r>
              <a:rPr lang="cs-CZ" dirty="0"/>
              <a:t> skupina</a:t>
            </a:r>
          </a:p>
        </p:txBody>
      </p:sp>
      <p:pic>
        <p:nvPicPr>
          <p:cNvPr id="7" name="Zástupný obsah 6" descr="Obsah obrázku dítě, interiér, osoba, patro&#10;&#10;Popis byl vytvořen automaticky">
            <a:extLst>
              <a:ext uri="{FF2B5EF4-FFF2-40B4-BE49-F238E27FC236}">
                <a16:creationId xmlns:a16="http://schemas.microsoft.com/office/drawing/2014/main" id="{38941C26-BB12-4719-BA8E-CA823C2171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4222220" cy="3166665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8E33C7-5E1C-4401-9D22-13F377CB76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13 dětí ze školy v Praze</a:t>
            </a:r>
          </a:p>
          <a:p>
            <a:r>
              <a:rPr lang="cs-CZ" dirty="0"/>
              <a:t>hybridní setkání</a:t>
            </a:r>
          </a:p>
          <a:p>
            <a:r>
              <a:rPr lang="cs-CZ" dirty="0"/>
              <a:t>diskuze ke 4 indikátorům (informace o participaci, možnost podat stížnost, informace o právech, ochraně práv)</a:t>
            </a:r>
          </a:p>
          <a:p>
            <a:r>
              <a:rPr lang="cs-CZ" dirty="0"/>
              <a:t>listopad 2021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88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3EFB5-9997-4DB5-8863-3DC6DF60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Dětská </a:t>
            </a:r>
            <a:r>
              <a:rPr lang="cs-CZ" dirty="0" err="1"/>
              <a:t>fokusní</a:t>
            </a:r>
            <a:r>
              <a:rPr lang="cs-CZ" dirty="0"/>
              <a:t>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4F24A-0525-45C4-99C4-C50AC960A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1772816"/>
            <a:ext cx="3024336" cy="4353347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děti z podpůrné skupiny dětí ohrožených rodičovským sporem</a:t>
            </a:r>
          </a:p>
          <a:p>
            <a:r>
              <a:rPr lang="cs-CZ" dirty="0"/>
              <a:t>sdílení zkušeností se soudním procesem, OSPOD, službami</a:t>
            </a:r>
          </a:p>
          <a:p>
            <a:r>
              <a:rPr lang="cs-CZ" dirty="0"/>
              <a:t>leden 2022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BA55ED1-29A0-4022-BADA-94BF00FD0C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07905" y="1767209"/>
            <a:ext cx="4978896" cy="41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2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520B057-6014-4638-8CCC-BBA9F0D6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Úkoly pro děti: co dělá soudce, policista, sociální pracovnice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A22D53-4561-40A2-9D4F-865C4282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27" y="2060848"/>
            <a:ext cx="7855457" cy="44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61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1.DISKUZNÍ SETKÁNÍ DOSPĚLÍ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8758" y="2286002"/>
            <a:ext cx="7548836" cy="3593591"/>
          </a:xfrm>
        </p:spPr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258464"/>
              </p:ext>
            </p:extLst>
          </p:nvPr>
        </p:nvGraphicFramePr>
        <p:xfrm>
          <a:off x="755576" y="1196752"/>
          <a:ext cx="7931224" cy="5523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3" imgW="8019941" imgH="5666935" progId="Acrobat.Document.DC">
                  <p:embed/>
                </p:oleObj>
              </mc:Choice>
              <mc:Fallback>
                <p:oleObj name="Acrobat Document" r:id="rId3" imgW="8019941" imgH="566693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1196752"/>
                        <a:ext cx="7931224" cy="5523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821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45E3A8-7F81-4684-ACC6-F9D2E5260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DĚTSKÁ FOKUSNÍ SKUPINA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A6D34F-D3B9-4F21-8DD5-A4B53FC0C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224" y="2060848"/>
            <a:ext cx="2272308" cy="3818745"/>
          </a:xfrm>
        </p:spPr>
        <p:txBody>
          <a:bodyPr/>
          <a:lstStyle/>
          <a:p>
            <a:r>
              <a:rPr lang="cs-CZ" dirty="0"/>
              <a:t>mladé slečny ze sociálně-znevýhodněného prostředí</a:t>
            </a:r>
          </a:p>
          <a:p>
            <a:r>
              <a:rPr lang="cs-CZ" dirty="0"/>
              <a:t>spolupráce se sociální službou</a:t>
            </a:r>
          </a:p>
        </p:txBody>
      </p:sp>
      <p:pic>
        <p:nvPicPr>
          <p:cNvPr id="4" name="Zástupný obsah 7">
            <a:extLst>
              <a:ext uri="{FF2B5EF4-FFF2-40B4-BE49-F238E27FC236}">
                <a16:creationId xmlns:a16="http://schemas.microsoft.com/office/drawing/2014/main" id="{F2EDF35F-F899-4869-8291-1C0974F5C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553949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0637673A-EAE4-41D1-933F-6421E1F3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58" y="404663"/>
            <a:ext cx="7633742" cy="936105"/>
          </a:xfrm>
        </p:spPr>
        <p:txBody>
          <a:bodyPr/>
          <a:lstStyle/>
          <a:p>
            <a:r>
              <a:rPr lang="cs-CZ" dirty="0"/>
              <a:t>Certifikát participanta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A329110-A0CC-4F1C-98D1-63A74EE4A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20600" r="33463" b="9401"/>
          <a:stretch/>
        </p:blipFill>
        <p:spPr>
          <a:xfrm>
            <a:off x="924443" y="1427546"/>
            <a:ext cx="7463981" cy="518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7884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253</TotalTime>
  <Words>418</Words>
  <Application>Microsoft Office PowerPoint</Application>
  <PresentationFormat>Předvádění na obrazovce (4:3)</PresentationFormat>
  <Paragraphs>46</Paragraphs>
  <Slides>16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Gill Sans MT</vt:lpstr>
      <vt:lpstr>Impact</vt:lpstr>
      <vt:lpstr>Times New Roman</vt:lpstr>
      <vt:lpstr>Odznáček</vt:lpstr>
      <vt:lpstr>Acrobat Document</vt:lpstr>
      <vt:lpstr>cP4 europe participace</vt:lpstr>
      <vt:lpstr>   ÚVODNÍ SEMINÁŘ</vt:lpstr>
      <vt:lpstr>Prezentace aplikace PowerPoint</vt:lpstr>
      <vt:lpstr>1. Dětská fokusní skupina</vt:lpstr>
      <vt:lpstr>2. Dětská fokusní skupina</vt:lpstr>
      <vt:lpstr>Úkoly pro děti: co dělá soudce, policista, sociální pracovnice</vt:lpstr>
      <vt:lpstr>1.DISKUZNÍ SETKÁNÍ DOSPĚLÍ</vt:lpstr>
      <vt:lpstr>3. DĚTSKÁ FOKUSNÍ SKUPINA</vt:lpstr>
      <vt:lpstr>Certifikát participanta</vt:lpstr>
      <vt:lpstr>4. Dětská fokusní skupina</vt:lpstr>
      <vt:lpstr>Plošný Dotazník pro malé děti</vt:lpstr>
      <vt:lpstr>Dotazníky pro děti a dospívající</vt:lpstr>
      <vt:lpstr>Další plány</vt:lpstr>
      <vt:lpstr>Jak to vidí děti? </vt:lpstr>
      <vt:lpstr>vzkazy</vt:lpstr>
      <vt:lpstr>Projektový tým   johana andrea zlatka lukas slavka petra jitka kristýna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</dc:title>
  <dc:creator>LenovoX230</dc:creator>
  <cp:lastModifiedBy>Šafařík Fridmanská Andrea Mgr. (MPSV)</cp:lastModifiedBy>
  <cp:revision>23</cp:revision>
  <dcterms:created xsi:type="dcterms:W3CDTF">2022-02-17T21:03:32Z</dcterms:created>
  <dcterms:modified xsi:type="dcterms:W3CDTF">2022-03-30T21:09:04Z</dcterms:modified>
</cp:coreProperties>
</file>