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2" r:id="rId2"/>
    <p:sldId id="287" r:id="rId3"/>
    <p:sldId id="288" r:id="rId4"/>
    <p:sldId id="258" r:id="rId5"/>
    <p:sldId id="289" r:id="rId6"/>
    <p:sldId id="290" r:id="rId7"/>
    <p:sldId id="291" r:id="rId8"/>
    <p:sldId id="295" r:id="rId9"/>
    <p:sldId id="296" r:id="rId10"/>
    <p:sldId id="292" r:id="rId11"/>
    <p:sldId id="293" r:id="rId12"/>
    <p:sldId id="294" r:id="rId13"/>
    <p:sldId id="297" r:id="rId14"/>
    <p:sldId id="29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003C78"/>
    <a:srgbClr val="9B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296" y="60"/>
      </p:cViewPr>
      <p:guideLst/>
    </p:cSldViewPr>
  </p:slideViewPr>
  <p:outlineViewPr>
    <p:cViewPr>
      <p:scale>
        <a:sx n="33" d="100"/>
        <a:sy n="33" d="100"/>
      </p:scale>
      <p:origin x="0" y="-181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CB1DC13-DE74-425C-ABE2-4444330CE1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4A3885-DC15-4EB8-834A-24D66614EF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64DA-05CB-46F6-8BF1-13FE9051A262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654859-0C28-4D79-ADED-CAEC28E2F7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3E4002-7678-4372-B28E-3BAFB016A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1D7E7-37DD-48DF-A7C9-671F7F074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75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C11F9B4-126F-4E3A-A285-75965B2BB9CA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936" y="6445772"/>
            <a:ext cx="10196045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8922DB-8E2F-45E7-AF9D-D6BCC6A3E341}"/>
              </a:ext>
            </a:extLst>
          </p:cNvPr>
          <p:cNvSpPr txBox="1"/>
          <p:nvPr userDrawn="1"/>
        </p:nvSpPr>
        <p:spPr>
          <a:xfrm>
            <a:off x="46244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343F8D4-66EE-4906-B63D-8877250C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7" y="380587"/>
            <a:ext cx="2217906" cy="44747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C2798C-EE50-4926-87C7-1521B872C084}"/>
              </a:ext>
            </a:extLst>
          </p:cNvPr>
          <p:cNvSpPr txBox="1"/>
          <p:nvPr userDrawn="1"/>
        </p:nvSpPr>
        <p:spPr>
          <a:xfrm>
            <a:off x="10630801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252C832E-512A-40B4-BC0E-BE3BD7DAB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8" y="1297862"/>
            <a:ext cx="11232289" cy="1042216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textové strany</a:t>
            </a:r>
          </a:p>
        </p:txBody>
      </p:sp>
      <p:sp>
        <p:nvSpPr>
          <p:cNvPr id="22" name="Zástupný obsah 7">
            <a:extLst>
              <a:ext uri="{FF2B5EF4-FFF2-40B4-BE49-F238E27FC236}">
                <a16:creationId xmlns:a16="http://schemas.microsoft.com/office/drawing/2014/main" id="{26C168FD-3A6B-4FA8-8F40-3AD945736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447" y="2429357"/>
            <a:ext cx="11232289" cy="377019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600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0000"/>
              <a:buFontTx/>
              <a:buNone/>
              <a:tabLst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126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cs-CZ" dirty="0"/>
              <a:t>Kliknutím upravte text.</a:t>
            </a:r>
          </a:p>
        </p:txBody>
      </p:sp>
    </p:spTree>
    <p:extLst>
      <p:ext uri="{BB962C8B-B14F-4D97-AF65-F5344CB8AC3E}">
        <p14:creationId xmlns:p14="http://schemas.microsoft.com/office/powerpoint/2010/main" val="140876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s větším obrázkem na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1366A7D-E73C-472A-A70C-94A8552916B3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937" y="6445772"/>
            <a:ext cx="3569102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EE48CA-08AB-4E75-AC69-061E7AA9674C}"/>
              </a:ext>
            </a:extLst>
          </p:cNvPr>
          <p:cNvSpPr txBox="1"/>
          <p:nvPr userDrawn="1"/>
        </p:nvSpPr>
        <p:spPr>
          <a:xfrm>
            <a:off x="46244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13C732-2C36-4DB9-97EC-57ADE60AE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7" y="380587"/>
            <a:ext cx="2217906" cy="4474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C6DFAC0-A31D-4A7D-A95D-9675AB9817D2}"/>
              </a:ext>
            </a:extLst>
          </p:cNvPr>
          <p:cNvSpPr txBox="1"/>
          <p:nvPr userDrawn="1"/>
        </p:nvSpPr>
        <p:spPr>
          <a:xfrm>
            <a:off x="3971909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C7A6E50-ACC5-42DA-A3C3-428129157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8" y="1297862"/>
            <a:ext cx="4539230" cy="1042216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textové strany</a:t>
            </a:r>
          </a:p>
        </p:txBody>
      </p:sp>
      <p:sp>
        <p:nvSpPr>
          <p:cNvPr id="9" name="Zástupný obsah 7">
            <a:extLst>
              <a:ext uri="{FF2B5EF4-FFF2-40B4-BE49-F238E27FC236}">
                <a16:creationId xmlns:a16="http://schemas.microsoft.com/office/drawing/2014/main" id="{E098FEA6-FBAA-4AD2-9B80-D1E106E388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448" y="2429357"/>
            <a:ext cx="4543002" cy="377019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600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0000"/>
              <a:buFontTx/>
              <a:buNone/>
              <a:tabLst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126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cs-CZ" dirty="0"/>
              <a:t>Kliknutím upravte text.</a:t>
            </a:r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6EC7F1AE-CAE2-4ADF-ABF1-3A62E89EB33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25730" y="0"/>
            <a:ext cx="6666270" cy="68579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</p:spTree>
    <p:extLst>
      <p:ext uri="{BB962C8B-B14F-4D97-AF65-F5344CB8AC3E}">
        <p14:creationId xmlns:p14="http://schemas.microsoft.com/office/powerpoint/2010/main" val="66656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s větším obrázkem na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FBEE60B-B5A0-41A2-ADB5-EB8C643C8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12" y="380587"/>
            <a:ext cx="2217906" cy="447472"/>
          </a:xfrm>
          <a:prstGeom prst="rect">
            <a:avLst/>
          </a:prstGeom>
        </p:spPr>
      </p:pic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47A3E9EC-DBB7-46EB-8872-E529A5E249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666270" cy="68579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A167D1F2-1CF8-4778-B8D0-D0F339C061D9}"/>
              </a:ext>
            </a:extLst>
          </p:cNvPr>
          <p:cNvCxnSpPr>
            <a:cxnSpLocks/>
          </p:cNvCxnSpPr>
          <p:nvPr userDrawn="1"/>
        </p:nvCxnSpPr>
        <p:spPr>
          <a:xfrm flipH="1">
            <a:off x="7330787" y="6445772"/>
            <a:ext cx="3569102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5105BE3-552D-4681-B6E4-9B3F7FEFEC28}"/>
              </a:ext>
            </a:extLst>
          </p:cNvPr>
          <p:cNvSpPr txBox="1"/>
          <p:nvPr userDrawn="1"/>
        </p:nvSpPr>
        <p:spPr>
          <a:xfrm>
            <a:off x="714429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07BF0BE-21F2-4290-B32E-12A34059D029}"/>
              </a:ext>
            </a:extLst>
          </p:cNvPr>
          <p:cNvSpPr txBox="1"/>
          <p:nvPr userDrawn="1"/>
        </p:nvSpPr>
        <p:spPr>
          <a:xfrm>
            <a:off x="10653759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58900BC5-C83D-497B-9047-DA7A8F34F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348" y="1297862"/>
            <a:ext cx="4539230" cy="1042216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textové strany</a:t>
            </a:r>
          </a:p>
        </p:txBody>
      </p:sp>
      <p:sp>
        <p:nvSpPr>
          <p:cNvPr id="27" name="Zástupný obsah 7">
            <a:extLst>
              <a:ext uri="{FF2B5EF4-FFF2-40B4-BE49-F238E27FC236}">
                <a16:creationId xmlns:a16="http://schemas.microsoft.com/office/drawing/2014/main" id="{49B440AC-B327-4ED2-9B05-BD992DD02F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44298" y="2429357"/>
            <a:ext cx="4543002" cy="377019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600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0000"/>
              <a:buFontTx/>
              <a:buNone/>
              <a:tabLst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126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cs-CZ" dirty="0"/>
              <a:t>Kliknutím upravte text.</a:t>
            </a:r>
          </a:p>
        </p:txBody>
      </p:sp>
    </p:spTree>
    <p:extLst>
      <p:ext uri="{BB962C8B-B14F-4D97-AF65-F5344CB8AC3E}">
        <p14:creationId xmlns:p14="http://schemas.microsoft.com/office/powerpoint/2010/main" val="214726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s menším obrázkem na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1212C0C-54F2-42E7-B0B0-C83F9D311DEC}"/>
              </a:ext>
            </a:extLst>
          </p:cNvPr>
          <p:cNvCxnSpPr>
            <a:cxnSpLocks/>
          </p:cNvCxnSpPr>
          <p:nvPr userDrawn="1"/>
        </p:nvCxnSpPr>
        <p:spPr>
          <a:xfrm flipH="1">
            <a:off x="5584731" y="6445772"/>
            <a:ext cx="5329076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C5F49D-2496-4CB4-BCEF-418E71A77462}"/>
              </a:ext>
            </a:extLst>
          </p:cNvPr>
          <p:cNvSpPr txBox="1"/>
          <p:nvPr userDrawn="1"/>
        </p:nvSpPr>
        <p:spPr>
          <a:xfrm>
            <a:off x="5398241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1C8AC9-3E45-4393-990D-050FC3A3B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72" y="380587"/>
            <a:ext cx="2217906" cy="4474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0624BD9-B88C-4B9F-A037-F2332E09F5A3}"/>
              </a:ext>
            </a:extLst>
          </p:cNvPr>
          <p:cNvSpPr txBox="1"/>
          <p:nvPr userDrawn="1"/>
        </p:nvSpPr>
        <p:spPr>
          <a:xfrm>
            <a:off x="10665743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133411C-BF4A-4CFA-92EE-15AB53CE7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292" y="1297862"/>
            <a:ext cx="6326386" cy="1042216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textové strany</a:t>
            </a:r>
          </a:p>
        </p:txBody>
      </p:sp>
      <p:sp>
        <p:nvSpPr>
          <p:cNvPr id="9" name="Zástupný obsah 7">
            <a:extLst>
              <a:ext uri="{FF2B5EF4-FFF2-40B4-BE49-F238E27FC236}">
                <a16:creationId xmlns:a16="http://schemas.microsoft.com/office/drawing/2014/main" id="{48E80811-2E83-4589-B2F5-D890B60AF2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8241" y="2429357"/>
            <a:ext cx="6331643" cy="377019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600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0000"/>
              <a:buFontTx/>
              <a:buNone/>
              <a:tabLst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126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cs-CZ" dirty="0"/>
              <a:t>Kliknutím upravte text.</a:t>
            </a:r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A1EFE99B-08BF-4CDB-BFD0-13D54FB4CA9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925961" cy="68579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</p:spTree>
    <p:extLst>
      <p:ext uri="{BB962C8B-B14F-4D97-AF65-F5344CB8AC3E}">
        <p14:creationId xmlns:p14="http://schemas.microsoft.com/office/powerpoint/2010/main" val="364252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1x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A1EFE99B-08BF-4CDB-BFD0-13D54FB4CA9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179872"/>
            <a:ext cx="12192000" cy="567812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5EC6493A-1BAE-4942-923A-0D7364D4351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76568" y="380587"/>
            <a:ext cx="6223219" cy="437964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24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00" b="1" dirty="0"/>
              <a:t>Název galerie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E30E02-2CF2-43F5-A9D9-AACAB21D4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" y="380587"/>
            <a:ext cx="2217906" cy="4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2x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A1EFE99B-08BF-4CDB-BFD0-13D54FB4CA9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2783" y="1179872"/>
            <a:ext cx="5486069" cy="491612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5EC6493A-1BAE-4942-923A-0D7364D4351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76568" y="380587"/>
            <a:ext cx="6223219" cy="437964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24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00" b="1" dirty="0"/>
              <a:t>Název galerie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C432327-22C5-4C8D-A2E3-CE9F0E3D1968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936" y="6445772"/>
            <a:ext cx="10196045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318B2A59-D302-4C65-819E-72C102B7D353}"/>
              </a:ext>
            </a:extLst>
          </p:cNvPr>
          <p:cNvSpPr txBox="1"/>
          <p:nvPr userDrawn="1"/>
        </p:nvSpPr>
        <p:spPr>
          <a:xfrm>
            <a:off x="46244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E0B27B-3212-4FF2-9397-EE8874DABC2B}"/>
              </a:ext>
            </a:extLst>
          </p:cNvPr>
          <p:cNvSpPr txBox="1"/>
          <p:nvPr userDrawn="1"/>
        </p:nvSpPr>
        <p:spPr>
          <a:xfrm>
            <a:off x="10630801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9" name="Zástupný symbol obrázku 2">
            <a:extLst>
              <a:ext uri="{FF2B5EF4-FFF2-40B4-BE49-F238E27FC236}">
                <a16:creationId xmlns:a16="http://schemas.microsoft.com/office/drawing/2014/main" id="{212721C4-96E0-4FA6-A1E6-612721602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204154" y="1179872"/>
            <a:ext cx="5486070" cy="491612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B1CDB55-D8C3-4356-8F7F-190133764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" y="380587"/>
            <a:ext cx="2217906" cy="4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3x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A1EFE99B-08BF-4CDB-BFD0-13D54FB4CA9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2784" y="1179872"/>
            <a:ext cx="3558946" cy="491612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5EC6493A-1BAE-4942-923A-0D7364D4351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76568" y="380587"/>
            <a:ext cx="6223219" cy="437964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24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00" b="1" dirty="0"/>
              <a:t>Název galerie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C432327-22C5-4C8D-A2E3-CE9F0E3D1968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936" y="6445772"/>
            <a:ext cx="10196045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318B2A59-D302-4C65-819E-72C102B7D353}"/>
              </a:ext>
            </a:extLst>
          </p:cNvPr>
          <p:cNvSpPr txBox="1"/>
          <p:nvPr userDrawn="1"/>
        </p:nvSpPr>
        <p:spPr>
          <a:xfrm>
            <a:off x="46244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E0B27B-3212-4FF2-9397-EE8874DABC2B}"/>
              </a:ext>
            </a:extLst>
          </p:cNvPr>
          <p:cNvSpPr txBox="1"/>
          <p:nvPr userDrawn="1"/>
        </p:nvSpPr>
        <p:spPr>
          <a:xfrm>
            <a:off x="10630801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9" name="Zástupný symbol obrázku 2">
            <a:extLst>
              <a:ext uri="{FF2B5EF4-FFF2-40B4-BE49-F238E27FC236}">
                <a16:creationId xmlns:a16="http://schemas.microsoft.com/office/drawing/2014/main" id="{212721C4-96E0-4FA6-A1E6-612721602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289286" y="1179872"/>
            <a:ext cx="3558947" cy="491612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F902466C-14EE-48B8-A7F5-9F940BD0FAB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5789" y="1186625"/>
            <a:ext cx="3558947" cy="4916128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B009C90-11EC-4254-91BE-1A0EC931D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" y="380587"/>
            <a:ext cx="2217906" cy="4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A63BD3E9-783F-43DB-8BC8-6D71EC0471CB}"/>
              </a:ext>
            </a:extLst>
          </p:cNvPr>
          <p:cNvCxnSpPr>
            <a:cxnSpLocks/>
          </p:cNvCxnSpPr>
          <p:nvPr userDrawn="1"/>
        </p:nvCxnSpPr>
        <p:spPr>
          <a:xfrm flipH="1">
            <a:off x="7344707" y="6445772"/>
            <a:ext cx="2369564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51FE60-2C1B-4AB2-9513-F8BB2CF94081}"/>
              </a:ext>
            </a:extLst>
          </p:cNvPr>
          <p:cNvSpPr txBox="1"/>
          <p:nvPr userDrawn="1"/>
        </p:nvSpPr>
        <p:spPr>
          <a:xfrm>
            <a:off x="7158216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FBEE60B-B5A0-41A2-ADB5-EB8C643C8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12" y="380587"/>
            <a:ext cx="2217906" cy="4474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5F04A11-A01E-4F22-B8DE-6A87E27AE713}"/>
              </a:ext>
            </a:extLst>
          </p:cNvPr>
          <p:cNvSpPr txBox="1"/>
          <p:nvPr userDrawn="1"/>
        </p:nvSpPr>
        <p:spPr>
          <a:xfrm>
            <a:off x="9448477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47A3E9EC-DBB7-46EB-8872-E529A5E249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666270" cy="68579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205107AD-86C9-4301-96F3-0964E91F1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8493" y="6263127"/>
            <a:ext cx="818954" cy="276999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02DE5BEE-CE2E-48DC-A7B3-C4A20152AFE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58216" y="4090222"/>
            <a:ext cx="4541571" cy="571487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18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800" b="1" dirty="0"/>
              <a:t>Jméno přednášejícího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29539421-D25F-42E9-8006-8340DC544EC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158215" y="4701037"/>
            <a:ext cx="4516855" cy="40945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Funkce přednášejícího</a:t>
            </a:r>
            <a:endParaRPr lang="cs-CZ" sz="2400" b="1" dirty="0"/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16EE8F32-CB55-4B38-B36B-953CC2D5F99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344708" y="5303938"/>
            <a:ext cx="4352740" cy="21933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+420 123 456 789</a:t>
            </a:r>
            <a:endParaRPr lang="cs-CZ" sz="2400" b="1" dirty="0"/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F359ADA5-6946-4C0F-996A-3C44AE3EA5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344708" y="5553880"/>
            <a:ext cx="4352740" cy="21933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jmeno@umpod.cz</a:t>
            </a:r>
            <a:endParaRPr lang="cs-CZ" sz="24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3C4A832-2771-4CA0-8855-9905E720D821}"/>
              </a:ext>
            </a:extLst>
          </p:cNvPr>
          <p:cNvSpPr txBox="1"/>
          <p:nvPr userDrawn="1"/>
        </p:nvSpPr>
        <p:spPr>
          <a:xfrm>
            <a:off x="7158216" y="5549987"/>
            <a:ext cx="186492" cy="263791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l"/>
            <a:r>
              <a:rPr lang="cs-CZ" sz="1100" b="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B781C61-D201-4CDF-AC5F-25096F429EB5}"/>
              </a:ext>
            </a:extLst>
          </p:cNvPr>
          <p:cNvSpPr txBox="1"/>
          <p:nvPr userDrawn="1"/>
        </p:nvSpPr>
        <p:spPr>
          <a:xfrm>
            <a:off x="7163133" y="5282788"/>
            <a:ext cx="186492" cy="263791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l"/>
            <a:r>
              <a:rPr lang="cs-CZ" sz="1100" b="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444DC008-5F58-49E0-8FB6-C815BD90B1F6}"/>
              </a:ext>
            </a:extLst>
          </p:cNvPr>
          <p:cNvSpPr txBox="1">
            <a:spLocks/>
          </p:cNvSpPr>
          <p:nvPr userDrawn="1"/>
        </p:nvSpPr>
        <p:spPr>
          <a:xfrm>
            <a:off x="7159386" y="2621198"/>
            <a:ext cx="4539230" cy="1146438"/>
          </a:xfrm>
          <a:prstGeom prst="rect">
            <a:avLst/>
          </a:prstGeom>
        </p:spPr>
        <p:txBody>
          <a:bodyPr lIns="0" r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C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Děkujeme </a:t>
            </a:r>
            <a:br>
              <a:rPr lang="cs-CZ"/>
            </a:br>
            <a:r>
              <a:rPr lang="cs-CZ"/>
              <a:t>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s vodozna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9120440-3228-4843-BDE1-679C9A0AE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0" y="0"/>
            <a:ext cx="2133600" cy="2057400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C11F9B4-126F-4E3A-A285-75965B2BB9CA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936" y="6445772"/>
            <a:ext cx="10196045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8922DB-8E2F-45E7-AF9D-D6BCC6A3E341}"/>
              </a:ext>
            </a:extLst>
          </p:cNvPr>
          <p:cNvSpPr txBox="1"/>
          <p:nvPr userDrawn="1"/>
        </p:nvSpPr>
        <p:spPr>
          <a:xfrm>
            <a:off x="46244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343F8D4-66EE-4906-B63D-8877250CFD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7" y="380587"/>
            <a:ext cx="2217906" cy="44747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C2798C-EE50-4926-87C7-1521B872C084}"/>
              </a:ext>
            </a:extLst>
          </p:cNvPr>
          <p:cNvSpPr txBox="1"/>
          <p:nvPr userDrawn="1"/>
        </p:nvSpPr>
        <p:spPr>
          <a:xfrm>
            <a:off x="10630801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252C832E-512A-40B4-BC0E-BE3BD7DAB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8" y="1297862"/>
            <a:ext cx="11232289" cy="1042216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textové strany</a:t>
            </a:r>
          </a:p>
        </p:txBody>
      </p:sp>
      <p:sp>
        <p:nvSpPr>
          <p:cNvPr id="22" name="Zástupný obsah 7">
            <a:extLst>
              <a:ext uri="{FF2B5EF4-FFF2-40B4-BE49-F238E27FC236}">
                <a16:creationId xmlns:a16="http://schemas.microsoft.com/office/drawing/2014/main" id="{26C168FD-3A6B-4FA8-8F40-3AD945736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447" y="2429357"/>
            <a:ext cx="11232289" cy="377019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600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0000"/>
              <a:buFontTx/>
              <a:buNone/>
              <a:tabLst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126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cs-CZ" dirty="0"/>
              <a:t>Kliknutím upravte text.</a:t>
            </a:r>
          </a:p>
        </p:txBody>
      </p:sp>
    </p:spTree>
    <p:extLst>
      <p:ext uri="{BB962C8B-B14F-4D97-AF65-F5344CB8AC3E}">
        <p14:creationId xmlns:p14="http://schemas.microsoft.com/office/powerpoint/2010/main" val="2096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4FC31D8-1257-4420-BA54-6321A168A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8" y="1297861"/>
            <a:ext cx="11232289" cy="1899469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prezentace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FD9248-1787-42F5-BD36-C76E1D59E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" y="380587"/>
            <a:ext cx="2217906" cy="44747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677907C-9F77-4D16-919D-48549D978774}"/>
              </a:ext>
            </a:extLst>
          </p:cNvPr>
          <p:cNvSpPr txBox="1"/>
          <p:nvPr userDrawn="1"/>
        </p:nvSpPr>
        <p:spPr>
          <a:xfrm>
            <a:off x="10630801" y="6264195"/>
            <a:ext cx="104427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07FB2E8-E4E2-4D7F-A707-4660F8A14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783" y="3278323"/>
            <a:ext cx="11257004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30D628CA-46E4-4F15-9A11-DA5AA57AF7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98" y="3453723"/>
            <a:ext cx="409575" cy="409575"/>
          </a:xfrm>
          <a:prstGeom prst="rect">
            <a:avLst/>
          </a:prstGeom>
        </p:spPr>
      </p:pic>
      <p:pic>
        <p:nvPicPr>
          <p:cNvPr id="31" name="Grafický objekt 30">
            <a:extLst>
              <a:ext uri="{FF2B5EF4-FFF2-40B4-BE49-F238E27FC236}">
                <a16:creationId xmlns:a16="http://schemas.microsoft.com/office/drawing/2014/main" id="{A186EAAF-89AF-453F-AF0A-7016BCA6DB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6561" y="3454623"/>
            <a:ext cx="409575" cy="409575"/>
          </a:xfrm>
          <a:prstGeom prst="rect">
            <a:avLst/>
          </a:prstGeom>
        </p:spPr>
      </p:pic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A7FAEF5E-5E5C-4F7D-82B4-A92D5AF23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498" y="4092352"/>
            <a:ext cx="11232289" cy="788442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24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00" b="1" dirty="0"/>
              <a:t>Název akce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2DA82336-D35B-428D-93B8-585784AFF16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7498" y="4940050"/>
            <a:ext cx="11232289" cy="4185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800" b="1" dirty="0"/>
              <a:t>Jméno přednášejícího</a:t>
            </a:r>
          </a:p>
        </p:txBody>
      </p:sp>
      <p:sp>
        <p:nvSpPr>
          <p:cNvPr id="40" name="Zástupný text 2">
            <a:extLst>
              <a:ext uri="{FF2B5EF4-FFF2-40B4-BE49-F238E27FC236}">
                <a16:creationId xmlns:a16="http://schemas.microsoft.com/office/drawing/2014/main" id="{C953C438-C0F8-4FF8-8244-D0BB4A7CDD6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7498" y="5925285"/>
            <a:ext cx="11207573" cy="277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Název projektu</a:t>
            </a:r>
            <a:endParaRPr lang="cs-CZ" sz="2400" b="1" dirty="0"/>
          </a:p>
        </p:txBody>
      </p:sp>
      <p:sp>
        <p:nvSpPr>
          <p:cNvPr id="41" name="Zástupný text 2">
            <a:extLst>
              <a:ext uri="{FF2B5EF4-FFF2-40B4-BE49-F238E27FC236}">
                <a16:creationId xmlns:a16="http://schemas.microsoft.com/office/drawing/2014/main" id="{E216D945-1438-44C2-A2B0-66BAE453A60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7498" y="6270998"/>
            <a:ext cx="11207574" cy="277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Registrační číslo projektu:</a:t>
            </a:r>
            <a:endParaRPr lang="cs-CZ" sz="2400" b="1" dirty="0"/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B3D5678-865A-4FCF-A78E-F9312E69F4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8392" y="3527944"/>
            <a:ext cx="1096850" cy="277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Datum</a:t>
            </a:r>
            <a:endParaRPr lang="cs-CZ" sz="2400" b="1" dirty="0"/>
          </a:p>
        </p:txBody>
      </p:sp>
      <p:sp>
        <p:nvSpPr>
          <p:cNvPr id="43" name="Zástupný text 2">
            <a:extLst>
              <a:ext uri="{FF2B5EF4-FFF2-40B4-BE49-F238E27FC236}">
                <a16:creationId xmlns:a16="http://schemas.microsoft.com/office/drawing/2014/main" id="{E9FB3F5D-C52D-4987-A5D6-877ABDEE445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507455" y="3515101"/>
            <a:ext cx="9192332" cy="277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Místo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0074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vodozna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CB5796A4-C813-4EE3-900C-2FE59B7FB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0" y="0"/>
            <a:ext cx="2133600" cy="20574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C4FC31D8-1257-4420-BA54-6321A168A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8" y="1297861"/>
            <a:ext cx="11232289" cy="1899469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prezentace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FD9248-1787-42F5-BD36-C76E1D59E3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" y="380587"/>
            <a:ext cx="2217906" cy="44747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677907C-9F77-4D16-919D-48549D978774}"/>
              </a:ext>
            </a:extLst>
          </p:cNvPr>
          <p:cNvSpPr txBox="1"/>
          <p:nvPr userDrawn="1"/>
        </p:nvSpPr>
        <p:spPr>
          <a:xfrm>
            <a:off x="10630801" y="6264195"/>
            <a:ext cx="104427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07FB2E8-E4E2-4D7F-A707-4660F8A14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783" y="3278323"/>
            <a:ext cx="11257004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30D628CA-46E4-4F15-9A11-DA5AA57AF7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498" y="3453723"/>
            <a:ext cx="409575" cy="409575"/>
          </a:xfrm>
          <a:prstGeom prst="rect">
            <a:avLst/>
          </a:prstGeom>
        </p:spPr>
      </p:pic>
      <p:pic>
        <p:nvPicPr>
          <p:cNvPr id="31" name="Grafický objekt 30">
            <a:extLst>
              <a:ext uri="{FF2B5EF4-FFF2-40B4-BE49-F238E27FC236}">
                <a16:creationId xmlns:a16="http://schemas.microsoft.com/office/drawing/2014/main" id="{A186EAAF-89AF-453F-AF0A-7016BCA6DB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6561" y="3454623"/>
            <a:ext cx="409575" cy="409575"/>
          </a:xfrm>
          <a:prstGeom prst="rect">
            <a:avLst/>
          </a:prstGeom>
        </p:spPr>
      </p:pic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A7FAEF5E-5E5C-4F7D-82B4-A92D5AF23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498" y="4092352"/>
            <a:ext cx="11232289" cy="788442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24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00" b="1" dirty="0"/>
              <a:t>Název akce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2DA82336-D35B-428D-93B8-585784AFF16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7498" y="4940049"/>
            <a:ext cx="11232289" cy="39886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800" b="1" dirty="0"/>
              <a:t>Jméno přednášejícího</a:t>
            </a:r>
          </a:p>
        </p:txBody>
      </p:sp>
      <p:sp>
        <p:nvSpPr>
          <p:cNvPr id="40" name="Zástupný text 2">
            <a:extLst>
              <a:ext uri="{FF2B5EF4-FFF2-40B4-BE49-F238E27FC236}">
                <a16:creationId xmlns:a16="http://schemas.microsoft.com/office/drawing/2014/main" id="{C953C438-C0F8-4FF8-8244-D0BB4A7CDD6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7498" y="5925285"/>
            <a:ext cx="11207573" cy="277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Název projektu</a:t>
            </a:r>
            <a:endParaRPr lang="cs-CZ" sz="2400" b="1" dirty="0"/>
          </a:p>
        </p:txBody>
      </p:sp>
      <p:sp>
        <p:nvSpPr>
          <p:cNvPr id="41" name="Zástupný text 2">
            <a:extLst>
              <a:ext uri="{FF2B5EF4-FFF2-40B4-BE49-F238E27FC236}">
                <a16:creationId xmlns:a16="http://schemas.microsoft.com/office/drawing/2014/main" id="{E216D945-1438-44C2-A2B0-66BAE453A60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7498" y="6270998"/>
            <a:ext cx="11207574" cy="277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Registrační číslo projektu:</a:t>
            </a:r>
            <a:endParaRPr lang="cs-CZ" sz="2400" b="1" dirty="0"/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B3D5678-865A-4FCF-A78E-F9312E69F4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8392" y="3527944"/>
            <a:ext cx="1096850" cy="277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Datum</a:t>
            </a:r>
            <a:endParaRPr lang="cs-CZ" sz="2400" b="1" dirty="0"/>
          </a:p>
        </p:txBody>
      </p:sp>
      <p:sp>
        <p:nvSpPr>
          <p:cNvPr id="43" name="Zástupný text 2">
            <a:extLst>
              <a:ext uri="{FF2B5EF4-FFF2-40B4-BE49-F238E27FC236}">
                <a16:creationId xmlns:a16="http://schemas.microsoft.com/office/drawing/2014/main" id="{E9FB3F5D-C52D-4987-A5D6-877ABDEE445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507455" y="3515101"/>
            <a:ext cx="9192332" cy="277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Místo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628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C4FC31D8-1257-4420-BA54-6321A168A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9" y="1297861"/>
            <a:ext cx="6297096" cy="1899469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prezentace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FD9248-1787-42F5-BD36-C76E1D59E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" y="380587"/>
            <a:ext cx="2217906" cy="44747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677907C-9F77-4D16-919D-48549D978774}"/>
              </a:ext>
            </a:extLst>
          </p:cNvPr>
          <p:cNvSpPr txBox="1"/>
          <p:nvPr userDrawn="1"/>
        </p:nvSpPr>
        <p:spPr>
          <a:xfrm>
            <a:off x="5744167" y="6264195"/>
            <a:ext cx="104427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07FB2E8-E4E2-4D7F-A707-4660F8A14883}"/>
              </a:ext>
            </a:extLst>
          </p:cNvPr>
          <p:cNvCxnSpPr>
            <a:cxnSpLocks/>
          </p:cNvCxnSpPr>
          <p:nvPr userDrawn="1"/>
        </p:nvCxnSpPr>
        <p:spPr>
          <a:xfrm flipH="1">
            <a:off x="467498" y="3278323"/>
            <a:ext cx="6320940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30D628CA-46E4-4F15-9A11-DA5AA57AF7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98" y="3453723"/>
            <a:ext cx="409575" cy="409575"/>
          </a:xfrm>
          <a:prstGeom prst="rect">
            <a:avLst/>
          </a:prstGeom>
        </p:spPr>
      </p:pic>
      <p:pic>
        <p:nvPicPr>
          <p:cNvPr id="31" name="Grafický objekt 30">
            <a:extLst>
              <a:ext uri="{FF2B5EF4-FFF2-40B4-BE49-F238E27FC236}">
                <a16:creationId xmlns:a16="http://schemas.microsoft.com/office/drawing/2014/main" id="{A186EAAF-89AF-453F-AF0A-7016BCA6DB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6561" y="3454623"/>
            <a:ext cx="409575" cy="409575"/>
          </a:xfrm>
          <a:prstGeom prst="rect">
            <a:avLst/>
          </a:prstGeom>
        </p:spPr>
      </p:pic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A7FAEF5E-5E5C-4F7D-82B4-A92D5AF23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499" y="4092352"/>
            <a:ext cx="6297096" cy="788442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24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00" b="1" dirty="0"/>
              <a:t>Název akce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2DA82336-D35B-428D-93B8-585784AFF16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7499" y="4940050"/>
            <a:ext cx="6297096" cy="62009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800" b="1" dirty="0"/>
              <a:t>Jméno přednášejícího</a:t>
            </a:r>
          </a:p>
        </p:txBody>
      </p:sp>
      <p:sp>
        <p:nvSpPr>
          <p:cNvPr id="40" name="Zástupný text 2">
            <a:extLst>
              <a:ext uri="{FF2B5EF4-FFF2-40B4-BE49-F238E27FC236}">
                <a16:creationId xmlns:a16="http://schemas.microsoft.com/office/drawing/2014/main" id="{C953C438-C0F8-4FF8-8244-D0BB4A7CDD6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7499" y="5619396"/>
            <a:ext cx="6297096" cy="582889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Název projektu</a:t>
            </a:r>
            <a:endParaRPr lang="cs-CZ" sz="2400" b="1" dirty="0"/>
          </a:p>
        </p:txBody>
      </p:sp>
      <p:sp>
        <p:nvSpPr>
          <p:cNvPr id="41" name="Zástupný text 2">
            <a:extLst>
              <a:ext uri="{FF2B5EF4-FFF2-40B4-BE49-F238E27FC236}">
                <a16:creationId xmlns:a16="http://schemas.microsoft.com/office/drawing/2014/main" id="{E216D945-1438-44C2-A2B0-66BAE453A605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7498" y="6270998"/>
            <a:ext cx="5009070" cy="277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Registrační číslo projektu:</a:t>
            </a:r>
            <a:endParaRPr lang="cs-CZ" sz="2400" b="1" dirty="0"/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B3D5678-865A-4FCF-A78E-F9312E69F49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8392" y="3527944"/>
            <a:ext cx="1096850" cy="277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Datum</a:t>
            </a:r>
            <a:endParaRPr lang="cs-CZ" sz="2400" b="1" dirty="0"/>
          </a:p>
        </p:txBody>
      </p:sp>
      <p:sp>
        <p:nvSpPr>
          <p:cNvPr id="43" name="Zástupný text 2">
            <a:extLst>
              <a:ext uri="{FF2B5EF4-FFF2-40B4-BE49-F238E27FC236}">
                <a16:creationId xmlns:a16="http://schemas.microsoft.com/office/drawing/2014/main" id="{E9FB3F5D-C52D-4987-A5D6-877ABDEE445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507456" y="3515101"/>
            <a:ext cx="4257140" cy="277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Místo</a:t>
            </a:r>
            <a:endParaRPr lang="cs-CZ" sz="2400" b="1" dirty="0"/>
          </a:p>
        </p:txBody>
      </p:sp>
      <p:sp>
        <p:nvSpPr>
          <p:cNvPr id="18" name="Zástupný symbol obrázku 2">
            <a:extLst>
              <a:ext uri="{FF2B5EF4-FFF2-40B4-BE49-F238E27FC236}">
                <a16:creationId xmlns:a16="http://schemas.microsoft.com/office/drawing/2014/main" id="{D9F04ADC-35CD-4105-9979-CB799BCB58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266038" y="0"/>
            <a:ext cx="4925961" cy="68579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</p:spTree>
    <p:extLst>
      <p:ext uri="{BB962C8B-B14F-4D97-AF65-F5344CB8AC3E}">
        <p14:creationId xmlns:p14="http://schemas.microsoft.com/office/powerpoint/2010/main" val="162737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panoramatick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obrázku 2">
            <a:extLst>
              <a:ext uri="{FF2B5EF4-FFF2-40B4-BE49-F238E27FC236}">
                <a16:creationId xmlns:a16="http://schemas.microsoft.com/office/drawing/2014/main" id="{D9F04ADC-35CD-4105-9979-CB799BCB58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19130"/>
            <a:ext cx="12192000" cy="276543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027C204F-C929-4462-AC3C-1ED28CB0E4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8" y="4454013"/>
            <a:ext cx="11232289" cy="758935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prezentace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7661A5A6-EA15-4CE3-A960-F6432BD24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8" y="380587"/>
            <a:ext cx="2217906" cy="447472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E7C5BB5-F448-4406-87EE-47B0D5E04129}"/>
              </a:ext>
            </a:extLst>
          </p:cNvPr>
          <p:cNvSpPr txBox="1"/>
          <p:nvPr userDrawn="1"/>
        </p:nvSpPr>
        <p:spPr>
          <a:xfrm>
            <a:off x="10630801" y="6264195"/>
            <a:ext cx="104427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A6A0316-D370-4950-9F34-0E16FC0A80A1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783" y="5293941"/>
            <a:ext cx="11257004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text 2">
            <a:extLst>
              <a:ext uri="{FF2B5EF4-FFF2-40B4-BE49-F238E27FC236}">
                <a16:creationId xmlns:a16="http://schemas.microsoft.com/office/drawing/2014/main" id="{FE69E1DA-DBC0-4B23-9FEE-BF4DC02A912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7498" y="5435207"/>
            <a:ext cx="11232289" cy="33988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800" b="1" dirty="0"/>
              <a:t>Jméno přednášejícího</a:t>
            </a:r>
          </a:p>
        </p:txBody>
      </p:sp>
      <p:sp>
        <p:nvSpPr>
          <p:cNvPr id="34" name="Zástupný text 2">
            <a:extLst>
              <a:ext uri="{FF2B5EF4-FFF2-40B4-BE49-F238E27FC236}">
                <a16:creationId xmlns:a16="http://schemas.microsoft.com/office/drawing/2014/main" id="{0DE536F0-6CF5-42E5-930B-D828197F3A4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67498" y="5925285"/>
            <a:ext cx="11207573" cy="277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Název projektu</a:t>
            </a:r>
            <a:endParaRPr lang="cs-CZ" sz="2400" b="1" dirty="0"/>
          </a:p>
        </p:txBody>
      </p:sp>
      <p:sp>
        <p:nvSpPr>
          <p:cNvPr id="35" name="Zástupný text 2">
            <a:extLst>
              <a:ext uri="{FF2B5EF4-FFF2-40B4-BE49-F238E27FC236}">
                <a16:creationId xmlns:a16="http://schemas.microsoft.com/office/drawing/2014/main" id="{375E89B4-75AC-42FB-85B7-0307248D624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67498" y="6270998"/>
            <a:ext cx="11207574" cy="277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100" b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100" b="0" dirty="0"/>
              <a:t>Registrační číslo projektu: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3257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 prezentace s větším obrázkem na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6EC7F1AE-CAE2-4ADF-ABF1-3A62E89EB33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25730" y="0"/>
            <a:ext cx="6666270" cy="68579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1366A7D-E73C-472A-A70C-94A8552916B3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937" y="6445772"/>
            <a:ext cx="3569102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EE48CA-08AB-4E75-AC69-061E7AA9674C}"/>
              </a:ext>
            </a:extLst>
          </p:cNvPr>
          <p:cNvSpPr txBox="1"/>
          <p:nvPr userDrawn="1"/>
        </p:nvSpPr>
        <p:spPr>
          <a:xfrm>
            <a:off x="46244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13C732-2C36-4DB9-97EC-57ADE60AE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7" y="380587"/>
            <a:ext cx="2217906" cy="4474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C6DFAC0-A31D-4A7D-A95D-9675AB9817D2}"/>
              </a:ext>
            </a:extLst>
          </p:cNvPr>
          <p:cNvSpPr txBox="1"/>
          <p:nvPr userDrawn="1"/>
        </p:nvSpPr>
        <p:spPr>
          <a:xfrm>
            <a:off x="3971909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0F48C88B-7AEC-4D1C-84BE-09F221A3A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3239" y="2989007"/>
            <a:ext cx="6031625" cy="2701969"/>
          </a:xfrm>
          <a:prstGeom prst="rect">
            <a:avLst/>
          </a:prstGeom>
          <a:gradFill flip="none" rotWithShape="1">
            <a:gsLst>
              <a:gs pos="0">
                <a:srgbClr val="9B141E"/>
              </a:gs>
              <a:gs pos="100000">
                <a:srgbClr val="003F79"/>
              </a:gs>
              <a:gs pos="100000">
                <a:srgbClr val="003C78"/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6000" tIns="216000" rIns="216000" bIns="216000" anchor="t"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Kapitola prezentace</a:t>
            </a:r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BEE50CD4-FAFF-4D7A-80C0-75C0778928A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03240" y="4790594"/>
            <a:ext cx="6031625" cy="900390"/>
          </a:xfrm>
          <a:prstGeom prst="rect">
            <a:avLst/>
          </a:prstGeom>
        </p:spPr>
        <p:txBody>
          <a:bodyPr lIns="216000" tIns="0" rIns="216000" bIns="216000" anchor="b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800" b="1" dirty="0"/>
              <a:t>Podnadpis kapitoly prezentace</a:t>
            </a:r>
          </a:p>
        </p:txBody>
      </p:sp>
    </p:spTree>
    <p:extLst>
      <p:ext uri="{BB962C8B-B14F-4D97-AF65-F5344CB8AC3E}">
        <p14:creationId xmlns:p14="http://schemas.microsoft.com/office/powerpoint/2010/main" val="284990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 prezentace s obrázkem na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6EC7F1AE-CAE2-4ADF-ABF1-3A62E89EB33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189703"/>
            <a:ext cx="12192000" cy="566829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E13508-7FB5-4BD1-9B53-18179C3E8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3" y="419717"/>
            <a:ext cx="2023353" cy="3988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613C732-2C36-4DB9-97EC-57ADE60AE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43" y="380587"/>
            <a:ext cx="2217906" cy="44747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C7A6E50-ACC5-42DA-A3C3-428129157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3239" y="2989007"/>
            <a:ext cx="6031625" cy="2701969"/>
          </a:xfrm>
          <a:prstGeom prst="rect">
            <a:avLst/>
          </a:prstGeom>
          <a:gradFill flip="none" rotWithShape="1">
            <a:gsLst>
              <a:gs pos="0">
                <a:srgbClr val="9B141E"/>
              </a:gs>
              <a:gs pos="100000">
                <a:srgbClr val="003F79"/>
              </a:gs>
              <a:gs pos="100000">
                <a:srgbClr val="003C78"/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6000" tIns="216000" rIns="216000" bIns="216000" anchor="t"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Kapitola prezentace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49356963-4F03-4F9D-AD7B-31E780F66A1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03240" y="4790594"/>
            <a:ext cx="6031625" cy="900390"/>
          </a:xfrm>
          <a:prstGeom prst="rect">
            <a:avLst/>
          </a:prstGeom>
        </p:spPr>
        <p:txBody>
          <a:bodyPr lIns="216000" tIns="0" rIns="216000" bIns="216000" anchor="b"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1800" b="1" dirty="0"/>
              <a:t>Podnadpis kapitoly prezentace</a:t>
            </a:r>
          </a:p>
        </p:txBody>
      </p:sp>
    </p:spTree>
    <p:extLst>
      <p:ext uri="{BB962C8B-B14F-4D97-AF65-F5344CB8AC3E}">
        <p14:creationId xmlns:p14="http://schemas.microsoft.com/office/powerpoint/2010/main" val="21420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s menším obrázkem na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C11F9B4-126F-4E3A-A285-75965B2BB9CA}"/>
              </a:ext>
            </a:extLst>
          </p:cNvPr>
          <p:cNvCxnSpPr>
            <a:cxnSpLocks/>
          </p:cNvCxnSpPr>
          <p:nvPr userDrawn="1"/>
        </p:nvCxnSpPr>
        <p:spPr>
          <a:xfrm flipH="1">
            <a:off x="648937" y="6445772"/>
            <a:ext cx="5329076" cy="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8922DB-8E2F-45E7-AF9D-D6BCC6A3E341}"/>
              </a:ext>
            </a:extLst>
          </p:cNvPr>
          <p:cNvSpPr txBox="1"/>
          <p:nvPr userDrawn="1"/>
        </p:nvSpPr>
        <p:spPr>
          <a:xfrm>
            <a:off x="462447" y="6283859"/>
            <a:ext cx="378938" cy="24622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fld id="{4A747200-33CE-484D-B52B-1934DA66DF1E}" type="slidenum">
              <a:rPr lang="en-US" sz="1000" smtClean="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cs-CZ" sz="1000" dirty="0">
              <a:solidFill>
                <a:srgbClr val="003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343F8D4-66EE-4906-B63D-8877250CFD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7" y="380587"/>
            <a:ext cx="2217906" cy="44747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C2798C-EE50-4926-87C7-1521B872C084}"/>
              </a:ext>
            </a:extLst>
          </p:cNvPr>
          <p:cNvSpPr txBox="1"/>
          <p:nvPr userDrawn="1"/>
        </p:nvSpPr>
        <p:spPr>
          <a:xfrm>
            <a:off x="5729949" y="6264195"/>
            <a:ext cx="10639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9B1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umpod.cz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252C832E-512A-40B4-BC0E-BE3BD7DAB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8" y="1297862"/>
            <a:ext cx="6326386" cy="1042216"/>
          </a:xfrm>
          <a:prstGeom prst="rect">
            <a:avLst/>
          </a:prstGeom>
        </p:spPr>
        <p:txBody>
          <a:bodyPr lIns="0" rIns="0" anchor="b"/>
          <a:lstStyle>
            <a:lvl1pPr>
              <a:defRPr sz="3600">
                <a:solidFill>
                  <a:srgbClr val="003C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 textové strany</a:t>
            </a:r>
          </a:p>
        </p:txBody>
      </p:sp>
      <p:sp>
        <p:nvSpPr>
          <p:cNvPr id="22" name="Zástupný obsah 7">
            <a:extLst>
              <a:ext uri="{FF2B5EF4-FFF2-40B4-BE49-F238E27FC236}">
                <a16:creationId xmlns:a16="http://schemas.microsoft.com/office/drawing/2014/main" id="{26C168FD-3A6B-4FA8-8F40-3AD945736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447" y="2429357"/>
            <a:ext cx="6331643" cy="377019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3600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80000"/>
              <a:buFontTx/>
              <a:buNone/>
              <a:tabLst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126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cs-CZ" dirty="0"/>
              <a:t>Kliknutím upravte text.</a:t>
            </a:r>
          </a:p>
        </p:txBody>
      </p:sp>
      <p:sp>
        <p:nvSpPr>
          <p:cNvPr id="9" name="Zástupný symbol obrázku 2">
            <a:extLst>
              <a:ext uri="{FF2B5EF4-FFF2-40B4-BE49-F238E27FC236}">
                <a16:creationId xmlns:a16="http://schemas.microsoft.com/office/drawing/2014/main" id="{587D1148-CD9C-4F43-9537-1EA95C0EA6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266038" y="0"/>
            <a:ext cx="4925961" cy="685799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Vložte obrázek z galerie</a:t>
            </a:r>
          </a:p>
        </p:txBody>
      </p:sp>
    </p:spTree>
    <p:extLst>
      <p:ext uri="{BB962C8B-B14F-4D97-AF65-F5344CB8AC3E}">
        <p14:creationId xmlns:p14="http://schemas.microsoft.com/office/powerpoint/2010/main" val="11054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6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8" r:id="rId3"/>
    <p:sldLayoutId id="2147483649" r:id="rId4"/>
    <p:sldLayoutId id="2147483667" r:id="rId5"/>
    <p:sldLayoutId id="2147483669" r:id="rId6"/>
    <p:sldLayoutId id="2147483670" r:id="rId7"/>
    <p:sldLayoutId id="2147483671" r:id="rId8"/>
    <p:sldLayoutId id="2147483660" r:id="rId9"/>
    <p:sldLayoutId id="2147483661" r:id="rId10"/>
    <p:sldLayoutId id="2147483673" r:id="rId11"/>
    <p:sldLayoutId id="2147483662" r:id="rId12"/>
    <p:sldLayoutId id="2147483664" r:id="rId13"/>
    <p:sldLayoutId id="2147483665" r:id="rId14"/>
    <p:sldLayoutId id="2147483666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B7DB6E1-6C16-4996-8EDB-7AD74759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a participace dítěte v agendách Úřadu pro mezinárodněprávní ochranu dětí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99AA9B-139A-45DC-BA6D-EE977CA9806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7498" y="5562099"/>
            <a:ext cx="11232289" cy="339882"/>
          </a:xfrm>
        </p:spPr>
        <p:txBody>
          <a:bodyPr/>
          <a:lstStyle/>
          <a:p>
            <a:r>
              <a:rPr lang="cs-CZ" dirty="0"/>
              <a:t>Webinář MPSV 16. 11. 2021</a:t>
            </a:r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3BCCD8FD-80EF-4A18-A67C-ED6D1C40A9B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60612"/>
            <a:ext cx="12191999" cy="3244250"/>
          </a:xfrm>
        </p:spPr>
      </p:pic>
    </p:spTree>
    <p:extLst>
      <p:ext uri="{BB962C8B-B14F-4D97-AF65-F5344CB8AC3E}">
        <p14:creationId xmlns:p14="http://schemas.microsoft.com/office/powerpoint/2010/main" val="84221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77C72-DE90-4778-802F-CAF45C9D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chemeClr val="tx1"/>
                </a:solidFill>
                <a:ea typeface="Times New Roman" panose="02020603050405020304" pitchFamily="18" charset="0"/>
              </a:rPr>
              <a:t>Jaká je máma?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1EC17-5CBE-44AA-8905-6A451467D9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9945" y="4914140"/>
            <a:ext cx="11232289" cy="3770195"/>
          </a:xfrm>
        </p:spPr>
        <p:txBody>
          <a:bodyPr/>
          <a:lstStyle/>
          <a:p>
            <a:endParaRPr lang="cs-CZ" dirty="0"/>
          </a:p>
          <a:p>
            <a:endParaRPr lang="en-GB" dirty="0"/>
          </a:p>
        </p:txBody>
      </p:sp>
      <p:pic>
        <p:nvPicPr>
          <p:cNvPr id="1031" name="Obrázek 6">
            <a:extLst>
              <a:ext uri="{FF2B5EF4-FFF2-40B4-BE49-F238E27FC236}">
                <a16:creationId xmlns:a16="http://schemas.microsoft.com/office/drawing/2014/main" id="{971A7665-43C0-4A31-AA44-BABCAC9B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1" y="2877671"/>
            <a:ext cx="3456102" cy="19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Obrázek 5">
            <a:extLst>
              <a:ext uri="{FF2B5EF4-FFF2-40B4-BE49-F238E27FC236}">
                <a16:creationId xmlns:a16="http://schemas.microsoft.com/office/drawing/2014/main" id="{D8CE24BB-D784-4F80-82D6-DE5C6B78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4" y="2829805"/>
            <a:ext cx="3127513" cy="21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19C9C1FA-3407-4331-A4F7-82B4BBFB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998" y="5727234"/>
            <a:ext cx="33048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“jsme spolu, dává nám</a:t>
            </a:r>
            <a:r>
              <a:rPr kumimoji="0" lang="cs-CZ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lásku”</a:t>
            </a:r>
            <a:r>
              <a:rPr kumimoji="0" lang="cs-CZ" alt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cs-CZ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93171C3-78B0-432E-BE3A-D5BB04AC9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98" y="40770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6CE8C13-1BC4-4505-A2A6-3FE68DDD8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98" y="57915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cs-C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3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F8CC9-BA3F-4DCA-948A-3E38CC31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Jaký je táta?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08F3C-5646-44F0-91A0-E602C24447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9945" y="4596087"/>
            <a:ext cx="11232289" cy="3770195"/>
          </a:xfrm>
        </p:spPr>
        <p:txBody>
          <a:bodyPr/>
          <a:lstStyle/>
          <a:p>
            <a:endParaRPr lang="cs-CZ" dirty="0"/>
          </a:p>
          <a:p>
            <a:endParaRPr lang="en-GB" dirty="0"/>
          </a:p>
        </p:txBody>
      </p:sp>
      <p:pic>
        <p:nvPicPr>
          <p:cNvPr id="2050" name="Obrázek 4">
            <a:extLst>
              <a:ext uri="{FF2B5EF4-FFF2-40B4-BE49-F238E27FC236}">
                <a16:creationId xmlns:a16="http://schemas.microsoft.com/office/drawing/2014/main" id="{48307DD3-718F-42D8-B97E-1523EC9A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31" y="2623930"/>
            <a:ext cx="3161624" cy="22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3">
            <a:extLst>
              <a:ext uri="{FF2B5EF4-FFF2-40B4-BE49-F238E27FC236}">
                <a16:creationId xmlns:a16="http://schemas.microsoft.com/office/drawing/2014/main" id="{194FBC13-7876-456C-9920-25CC3B22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90" y="2623930"/>
            <a:ext cx="3176872" cy="22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08B2E-5567-4040-8686-DE334EE2A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98" y="21667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230871-D76E-4059-BC49-8FF636F72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98" y="38891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</a:t>
            </a:r>
            <a:endParaRPr kumimoji="0" lang="cs-C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24124-093F-4A15-BBD2-29735368D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131" y="5589382"/>
            <a:ext cx="31616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    </a:t>
            </a:r>
            <a:r>
              <a:rPr kumimoji="0" lang="cs-CZ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“konečně s taťkou”                                  </a:t>
            </a:r>
            <a:endParaRPr kumimoji="0" lang="cs-C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F1700E0-53E8-4855-B06F-B9EC73F48819}"/>
              </a:ext>
            </a:extLst>
          </p:cNvPr>
          <p:cNvSpPr/>
          <p:nvPr/>
        </p:nvSpPr>
        <p:spPr>
          <a:xfrm>
            <a:off x="5876734" y="5589382"/>
            <a:ext cx="6205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“někdy nechceme, když jsme stále na stejném místě”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85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6B496-BD11-4EB2-B418-14842D74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vnímají konflikt mezi rodiči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FD199-E59E-451B-853C-0D9DA49785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sz="2000" dirty="0"/>
              <a:t>Při otázce na konflikt, jak ho vnímají, mi řekli, že je to mrzí, hádají se kvůli věcem, jako že </a:t>
            </a:r>
            <a:r>
              <a:rPr lang="cs-CZ" sz="2000" i="1" dirty="0"/>
              <a:t>“máme chipsy, nebo nalakované nehty”</a:t>
            </a:r>
            <a:r>
              <a:rPr lang="cs-CZ" sz="2000" dirty="0"/>
              <a:t> apod. </a:t>
            </a:r>
          </a:p>
          <a:p>
            <a:r>
              <a:rPr lang="cs-CZ" sz="2000" dirty="0"/>
              <a:t>Vůči otci mají pocit, že </a:t>
            </a:r>
            <a:r>
              <a:rPr lang="cs-CZ" sz="2000" i="1" dirty="0"/>
              <a:t>”nás zradil, že je takový, že všechno svalil na mamku, že něco slíbí a pak to nedodrží”</a:t>
            </a:r>
            <a:r>
              <a:rPr lang="cs-CZ" sz="2000" dirty="0"/>
              <a:t>. Jak se cítí, mi … odpověděla </a:t>
            </a:r>
            <a:r>
              <a:rPr lang="cs-CZ" sz="2000" i="1" dirty="0"/>
              <a:t>”mě to rozčílí, taky nevím co se dělo”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800" dirty="0">
                <a:solidFill>
                  <a:srgbClr val="003C78"/>
                </a:solidFill>
                <a:ea typeface="+mj-ea"/>
              </a:rPr>
              <a:t>Co kdyby vás táta více navštěvoval?</a:t>
            </a:r>
            <a:endParaRPr lang="en-GB" sz="2800" dirty="0">
              <a:solidFill>
                <a:srgbClr val="003C78"/>
              </a:solidFill>
              <a:ea typeface="+mj-ea"/>
            </a:endParaRPr>
          </a:p>
          <a:p>
            <a:endParaRPr lang="cs-CZ" altLang="en-US" sz="20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cs-CZ" altLang="en-US" sz="2000" dirty="0">
                <a:solidFill>
                  <a:schemeClr val="tx1"/>
                </a:solidFill>
                <a:ea typeface="Times New Roman" panose="02020603050405020304" pitchFamily="18" charset="0"/>
              </a:rPr>
              <a:t>“ale ať jdeme i jinde, nejen tady, kdyby dodržel, co slíbil”</a:t>
            </a:r>
            <a:endParaRPr lang="en-GB" sz="2000" dirty="0"/>
          </a:p>
        </p:txBody>
      </p:sp>
      <p:pic>
        <p:nvPicPr>
          <p:cNvPr id="3079" name="Obrázek 2">
            <a:extLst>
              <a:ext uri="{FF2B5EF4-FFF2-40B4-BE49-F238E27FC236}">
                <a16:creationId xmlns:a16="http://schemas.microsoft.com/office/drawing/2014/main" id="{701F4A15-5454-4A3E-A393-CE5705F4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643" y="4377106"/>
            <a:ext cx="1388166" cy="19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Obrázek 1">
            <a:extLst>
              <a:ext uri="{FF2B5EF4-FFF2-40B4-BE49-F238E27FC236}">
                <a16:creationId xmlns:a16="http://schemas.microsoft.com/office/drawing/2014/main" id="{B0F90D9A-E85B-4161-92BC-FD6A9105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6" y="4377106"/>
            <a:ext cx="1388166" cy="19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593D5A38-291E-4950-93F6-D9F93300E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EE84852-573A-4F4A-A972-9B39AF37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6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cs-C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2A12266-4448-4A24-A9BB-CEC5ED24F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431" y="3093408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cs-C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1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EB5A31C-BEE6-462F-819C-126E07D639C1}"/>
              </a:ext>
            </a:extLst>
          </p:cNvPr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10508616"/>
              </p:ext>
            </p:extLst>
          </p:nvPr>
        </p:nvGraphicFramePr>
        <p:xfrm>
          <a:off x="6096000" y="285230"/>
          <a:ext cx="5090885" cy="603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6865904" imgH="9568196" progId="Word.Document.12">
                  <p:embed/>
                </p:oleObj>
              </mc:Choice>
              <mc:Fallback>
                <p:oleObj name="Document" r:id="rId3" imgW="6865904" imgH="9568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85230"/>
                        <a:ext cx="5090885" cy="6036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74035119-3518-481B-8366-7A295E49F2CD}"/>
              </a:ext>
            </a:extLst>
          </p:cNvPr>
          <p:cNvSpPr/>
          <p:nvPr/>
        </p:nvSpPr>
        <p:spPr>
          <a:xfrm>
            <a:off x="520925" y="920234"/>
            <a:ext cx="4317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Představení a vysvětlení role, kontakt na nás</a:t>
            </a: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F9CDC5F-DDD6-42E4-B704-57FFEFAF2C06}"/>
              </a:ext>
            </a:extLst>
          </p:cNvPr>
          <p:cNvSpPr/>
          <p:nvPr/>
        </p:nvSpPr>
        <p:spPr>
          <a:xfrm>
            <a:off x="520925" y="2253306"/>
            <a:ext cx="1675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Aktuální situace</a:t>
            </a:r>
            <a:endParaRPr lang="en-GB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69CAA5-4DA4-4D99-A1B5-5E66814E8A34}"/>
              </a:ext>
            </a:extLst>
          </p:cNvPr>
          <p:cNvSpPr/>
          <p:nvPr/>
        </p:nvSpPr>
        <p:spPr>
          <a:xfrm>
            <a:off x="520925" y="3421047"/>
            <a:ext cx="4102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Co se stalo a co se v případě bude nyní dít</a:t>
            </a:r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9A071B3-F2DA-4EA1-AEFE-82010FC21F2D}"/>
              </a:ext>
            </a:extLst>
          </p:cNvPr>
          <p:cNvSpPr/>
          <p:nvPr/>
        </p:nvSpPr>
        <p:spPr>
          <a:xfrm>
            <a:off x="520925" y="4569453"/>
            <a:ext cx="432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Relevantní práva dítěte s ohledem na případ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B33D1211-13E4-435A-8656-CA736D27AFF5}"/>
              </a:ext>
            </a:extLst>
          </p:cNvPr>
          <p:cNvSpPr/>
          <p:nvPr/>
        </p:nvSpPr>
        <p:spPr>
          <a:xfrm>
            <a:off x="5051701" y="862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8B6DF0C-59B4-4A7B-B702-16CFA8776C4B}"/>
              </a:ext>
            </a:extLst>
          </p:cNvPr>
          <p:cNvSpPr/>
          <p:nvPr/>
        </p:nvSpPr>
        <p:spPr>
          <a:xfrm>
            <a:off x="5051701" y="22533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E0DC4BCE-A89F-45A8-872D-35D5C7676ED5}"/>
              </a:ext>
            </a:extLst>
          </p:cNvPr>
          <p:cNvSpPr/>
          <p:nvPr/>
        </p:nvSpPr>
        <p:spPr>
          <a:xfrm>
            <a:off x="5051701" y="34210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15726B7E-75D0-4B22-BA62-3E6CF12D20A4}"/>
              </a:ext>
            </a:extLst>
          </p:cNvPr>
          <p:cNvSpPr/>
          <p:nvPr/>
        </p:nvSpPr>
        <p:spPr>
          <a:xfrm>
            <a:off x="5051701" y="45694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7470080-35A3-48BB-BC30-21AFF5296E12}"/>
              </a:ext>
            </a:extLst>
          </p:cNvPr>
          <p:cNvSpPr/>
          <p:nvPr/>
        </p:nvSpPr>
        <p:spPr>
          <a:xfrm>
            <a:off x="520925" y="5687367"/>
            <a:ext cx="320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Naše nejbližší kroky a rozloučení</a:t>
            </a:r>
            <a:endParaRPr lang="en-GB" dirty="0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74AFECC5-E5F1-4C5C-BDC6-5C8FC19FD919}"/>
              </a:ext>
            </a:extLst>
          </p:cNvPr>
          <p:cNvSpPr/>
          <p:nvPr/>
        </p:nvSpPr>
        <p:spPr>
          <a:xfrm>
            <a:off x="5051701" y="54755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9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5E50BACE-A529-402C-9763-443F5EEEE4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AB4BFD-EEA7-4F06-B7EA-74BB953AFE0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/>
              <a:t>Zuzana Senciová</a:t>
            </a:r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069FE1-0C0E-42C5-A9FA-3550F165C49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cs-CZ" dirty="0"/>
              <a:t>psycholog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1C17C6-0D70-4969-BE69-87BD1A5161BC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cs-CZ" dirty="0"/>
              <a:t>+420 731 654 896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C8A1C51-F876-42D2-8061-2BB104D1AAF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/>
              <a:t>zuzana.senciova@umpod.cz</a:t>
            </a:r>
            <a:endParaRPr lang="en-GB" dirty="0"/>
          </a:p>
        </p:txBody>
      </p:sp>
      <p:pic>
        <p:nvPicPr>
          <p:cNvPr id="7" name="Zástupný symbol obrázku 8">
            <a:extLst>
              <a:ext uri="{FF2B5EF4-FFF2-40B4-BE49-F238E27FC236}">
                <a16:creationId xmlns:a16="http://schemas.microsoft.com/office/drawing/2014/main" id="{57990F79-D6C8-4AFD-ABB6-40D113D2E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600"/>
          <a:stretch/>
        </p:blipFill>
        <p:spPr>
          <a:xfrm>
            <a:off x="0" y="-1"/>
            <a:ext cx="666627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26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73D12-F55F-4475-90A7-73BD88BF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oblasti činnosti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5B78AA-01F2-430A-9215-387CEC16BC3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indent="-514350">
              <a:buFont typeface="Lucida Sans Unicode" pitchFamily="34" charset="0"/>
              <a:buAutoNum type="arabicPeriod"/>
              <a:defRPr/>
            </a:pPr>
            <a:endParaRPr lang="cs-CZ" sz="2400" dirty="0"/>
          </a:p>
          <a:p>
            <a:pPr marL="514350" indent="-514350">
              <a:buFont typeface="Lucida Sans Unicode" pitchFamily="34" charset="0"/>
              <a:buAutoNum type="arabicPeriod"/>
              <a:defRPr/>
            </a:pPr>
            <a:r>
              <a:rPr lang="cs-CZ" sz="2400" dirty="0"/>
              <a:t>Vymáhání výživného</a:t>
            </a:r>
          </a:p>
          <a:p>
            <a:pPr marL="514350" indent="-514350">
              <a:buFont typeface="Lucida Sans Unicode" pitchFamily="34" charset="0"/>
              <a:buAutoNum type="arabicPeriod"/>
              <a:defRPr/>
            </a:pPr>
            <a:endParaRPr lang="cs-CZ" sz="2400" dirty="0"/>
          </a:p>
          <a:p>
            <a:pPr marL="514350" indent="-514350">
              <a:buFont typeface="Lucida Sans Unicode" pitchFamily="34" charset="0"/>
              <a:buAutoNum type="arabicPeriod"/>
              <a:defRPr/>
            </a:pPr>
            <a:r>
              <a:rPr lang="cs-CZ" sz="2400" dirty="0"/>
              <a:t>Mezinárodní osvojení </a:t>
            </a:r>
          </a:p>
          <a:p>
            <a:pPr marL="514350" indent="-514350">
              <a:buFont typeface="Lucida Sans Unicode" pitchFamily="34" charset="0"/>
              <a:buAutoNum type="arabicPeriod"/>
              <a:defRPr/>
            </a:pPr>
            <a:endParaRPr lang="cs-CZ" sz="2400" dirty="0"/>
          </a:p>
          <a:p>
            <a:pPr marL="514350" indent="-514350">
              <a:buFont typeface="Lucida Sans Unicode" pitchFamily="34" charset="0"/>
              <a:buAutoNum type="arabicPeriod"/>
              <a:defRPr/>
            </a:pPr>
            <a:r>
              <a:rPr lang="cs-CZ" sz="2400" dirty="0"/>
              <a:t>Mezinárodní únosy dětí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13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0F158-9F4F-405E-93CC-C4E769F5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činnosti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D1058-AB6D-416A-BE59-7A9271950EB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95287" indent="-2857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Spolupráce se soudy (zejména kolizní opatrovnictví - § 469 </a:t>
            </a:r>
            <a:r>
              <a:rPr lang="cs-CZ" altLang="cs-CZ" sz="2400" dirty="0" err="1"/>
              <a:t>z.ř.s</a:t>
            </a:r>
            <a:r>
              <a:rPr lang="cs-CZ" altLang="cs-CZ" sz="2400" dirty="0"/>
              <a:t>. - součinnost OSPOD podle § 62 odst. 2 ZSPOD)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Zjišťování informací za pomoci Mezinárodní sociální služby či bezesmluvní (např. Rakousko)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Poradenská činnost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„Repatriace“ dětí / dítě bez doprovodu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cs-CZ" altLang="cs-CZ" sz="2400" dirty="0"/>
              <a:t>Odebírání dětí v cizině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91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6CA617-0ECD-4B9E-9FB8-38BA724FC5E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378900" indent="-342900">
              <a:buFont typeface="Arial" panose="020B0604020202020204" pitchFamily="34" charset="0"/>
              <a:buChar char="•"/>
            </a:pPr>
            <a:r>
              <a:rPr lang="cs-CZ" sz="2400" dirty="0"/>
              <a:t>Projekt  ÚMPOD 2016 -2020, podpořený EU</a:t>
            </a:r>
          </a:p>
          <a:p>
            <a:pPr marL="378900" indent="-342900">
              <a:buFont typeface="Arial" panose="020B0604020202020204" pitchFamily="34" charset="0"/>
              <a:buChar char="•"/>
            </a:pPr>
            <a:r>
              <a:rPr lang="cs-CZ" sz="2400" dirty="0"/>
              <a:t>Nové uvažování nad stávající praxí</a:t>
            </a:r>
          </a:p>
          <a:p>
            <a:pPr marL="378900" indent="-342900">
              <a:buFont typeface="Arial" panose="020B0604020202020204" pitchFamily="34" charset="0"/>
              <a:buChar char="•"/>
            </a:pPr>
            <a:r>
              <a:rPr lang="cs-CZ" sz="2400" dirty="0"/>
              <a:t>Změna chápání v pohledu na klienta – „kdo je naším klientem?“</a:t>
            </a:r>
          </a:p>
          <a:p>
            <a:pPr marL="378900" indent="-342900">
              <a:buFont typeface="Arial" panose="020B0604020202020204" pitchFamily="34" charset="0"/>
              <a:buChar char="•"/>
            </a:pPr>
            <a:r>
              <a:rPr lang="cs-CZ" sz="2400" dirty="0"/>
              <a:t>Pilotní ověření nových postupů (možností a kapacit), vytvoření metodik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8EBF46A-DB98-4C7C-B5D6-E7C3188D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297862"/>
            <a:ext cx="11232289" cy="1042216"/>
          </a:xfrm>
        </p:spPr>
        <p:txBody>
          <a:bodyPr/>
          <a:lstStyle/>
          <a:p>
            <a:r>
              <a:rPr lang="cs-CZ" dirty="0"/>
              <a:t>Práva a participace dítěte v agendách Úřadu pro mezinárodněprávní ochranu dětí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12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85190-8291-4E3A-9AC7-A6335224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dítěte – fáze </a:t>
            </a:r>
            <a:r>
              <a:rPr lang="cs-CZ" sz="2000" dirty="0"/>
              <a:t>(</a:t>
            </a:r>
            <a:r>
              <a:rPr lang="cs-CZ" sz="2000" dirty="0" err="1"/>
              <a:t>Strandbu</a:t>
            </a:r>
            <a:r>
              <a:rPr lang="cs-CZ" sz="2000" dirty="0"/>
              <a:t>, 2004)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06AC57-731C-4F17-AECC-74660887DC9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93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400" dirty="0"/>
              <a:t>Poskytnutí informací – potřebných k rozhodování</a:t>
            </a:r>
          </a:p>
          <a:p>
            <a:pPr marL="493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400" dirty="0"/>
              <a:t>Možnost vyjádřit svůj názor</a:t>
            </a:r>
          </a:p>
          <a:p>
            <a:pPr marL="493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400" dirty="0"/>
              <a:t>Zohlednění názoru dítěte </a:t>
            </a:r>
          </a:p>
          <a:p>
            <a:pPr marL="493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400" dirty="0"/>
              <a:t>Závěrečné informace – rozhodnutí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8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BCB77-6936-46EE-BDB4-3077E463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8" y="1297862"/>
            <a:ext cx="11232289" cy="654763"/>
          </a:xfrm>
        </p:spPr>
        <p:txBody>
          <a:bodyPr/>
          <a:lstStyle/>
          <a:p>
            <a:pPr algn="ctr"/>
            <a:r>
              <a:rPr lang="cs-CZ" dirty="0"/>
              <a:t>Kazuistika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6832C20-709B-4EBC-A2C7-631D31B84C0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03" y="2428875"/>
            <a:ext cx="5655469" cy="3770313"/>
          </a:xfrm>
        </p:spPr>
      </p:pic>
    </p:spTree>
    <p:extLst>
      <p:ext uri="{BB962C8B-B14F-4D97-AF65-F5344CB8AC3E}">
        <p14:creationId xmlns:p14="http://schemas.microsoft.com/office/powerpoint/2010/main" val="155800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E2324-788E-4F81-994A-CBF770C0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ÚMPOD kolizním opatrovníkem (péče, výživa, styk)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29AF8-CFFF-4D4A-9934-C90166E23A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21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cs-CZ" sz="2000" dirty="0"/>
              <a:t>Dvě děvčata, 12 a 10 let, žijící s matkou v ČR, otec žijící v UK</a:t>
            </a:r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cs-CZ" sz="2000" dirty="0"/>
              <a:t>V péči matky, s otcem se neviděli rok a půl</a:t>
            </a:r>
          </a:p>
          <a:p>
            <a:pPr marL="321750" indent="-285750">
              <a:buFont typeface="Arial" panose="020B0604020202020204" pitchFamily="34" charset="0"/>
              <a:buChar char="•"/>
            </a:pPr>
            <a:r>
              <a:rPr lang="cs-CZ" sz="2000" dirty="0"/>
              <a:t>Oba rodiče chtějí svou péči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3686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F577F-8E7E-4DEA-B353-4DAADCDD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9E90E-9840-4831-A385-7480F4164A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78900" indent="-342900">
              <a:buFont typeface="Arial" panose="020B0604020202020204" pitchFamily="34" charset="0"/>
              <a:buChar char="•"/>
            </a:pPr>
            <a:r>
              <a:rPr lang="cs-CZ" sz="2000" dirty="0"/>
              <a:t>Informování rodičů o konání rozhovoru s jejich dětmi, nejdříve emailem a následně i online schůzka/telefonát. </a:t>
            </a:r>
          </a:p>
          <a:p>
            <a:pPr marL="378900" indent="-342900">
              <a:buFont typeface="Arial" panose="020B0604020202020204" pitchFamily="34" charset="0"/>
              <a:buChar char="•"/>
            </a:pPr>
            <a:r>
              <a:rPr lang="cs-CZ" sz="2000" dirty="0"/>
              <a:t>Příprava dětí na hovor, i s využitím dětských stránek</a:t>
            </a:r>
          </a:p>
          <a:p>
            <a:pPr marL="378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78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78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7A0C85-9D1A-4F5D-BACF-D7551A05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7" y="3702798"/>
            <a:ext cx="8746435" cy="27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2B97C3-A756-4235-A22A-D00BE5DF97C0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074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2000" b="1" dirty="0" smtClean="0">
            <a:solidFill>
              <a:srgbClr val="3C3C3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427</Words>
  <Application>Microsoft Office PowerPoint</Application>
  <PresentationFormat>Širokoúhlá obrazovka</PresentationFormat>
  <Paragraphs>62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Sans Unicode</vt:lpstr>
      <vt:lpstr>Motiv Office</vt:lpstr>
      <vt:lpstr>Document</vt:lpstr>
      <vt:lpstr>Práva a participace dítěte v agendách Úřadu pro mezinárodněprávní ochranu dětí</vt:lpstr>
      <vt:lpstr>Hlavní oblasti činnosti</vt:lpstr>
      <vt:lpstr>Další činnosti</vt:lpstr>
      <vt:lpstr>Práva a participace dítěte v agendách Úřadu pro mezinárodněprávní ochranu dětí</vt:lpstr>
      <vt:lpstr>Zapojení dítěte – fáze (Strandbu, 2004)</vt:lpstr>
      <vt:lpstr>Kazuistika</vt:lpstr>
      <vt:lpstr>ÚMPOD kolizním opatrovníkem (péče, výživa, styk) </vt:lpstr>
      <vt:lpstr>Příprava</vt:lpstr>
      <vt:lpstr>Prezentace aplikace PowerPoint</vt:lpstr>
      <vt:lpstr>Jaká je máma?</vt:lpstr>
      <vt:lpstr>Jaký je táta?</vt:lpstr>
      <vt:lpstr>Jak vnímají konflikt mezi rodiči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Tony Bony</dc:creator>
  <cp:lastModifiedBy>Šafařík Fridmanská Andrea Mgr. (MPSV)</cp:lastModifiedBy>
  <cp:revision>89</cp:revision>
  <dcterms:created xsi:type="dcterms:W3CDTF">2021-04-06T08:06:28Z</dcterms:created>
  <dcterms:modified xsi:type="dcterms:W3CDTF">2021-11-11T20:28:43Z</dcterms:modified>
</cp:coreProperties>
</file>